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3" r:id="rId5"/>
    <p:sldMasterId id="2147483665" r:id="rId6"/>
  </p:sldMasterIdLst>
  <p:notesMasterIdLst>
    <p:notesMasterId r:id="rId9"/>
  </p:notesMasterIdLst>
  <p:handoutMasterIdLst>
    <p:handoutMasterId r:id="rId10"/>
  </p:handoutMasterIdLst>
  <p:sldIdLst>
    <p:sldId id="264" r:id="rId7"/>
    <p:sldId id="263" r:id="rId8"/>
  </p:sldIdLst>
  <p:sldSz cx="7559675" cy="10691813"/>
  <p:notesSz cx="6635750" cy="9767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00"/>
    <a:srgbClr val="FDD100"/>
    <a:srgbClr val="000000"/>
    <a:srgbClr val="5C5C5C"/>
    <a:srgbClr val="FDD000"/>
    <a:srgbClr val="FF33CC"/>
    <a:srgbClr val="007130"/>
    <a:srgbClr val="67AF28"/>
    <a:srgbClr val="FFCC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53"/>
    <p:restoredTop sz="96391" autoAdjust="0"/>
  </p:normalViewPr>
  <p:slideViewPr>
    <p:cSldViewPr snapToGrid="0" snapToObjects="1">
      <p:cViewPr varScale="1">
        <p:scale>
          <a:sx n="66" d="100"/>
          <a:sy n="66" d="100"/>
        </p:scale>
        <p:origin x="1878" y="84"/>
      </p:cViewPr>
      <p:guideLst>
        <p:guide orient="horz" pos="3367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3" d="100"/>
          <a:sy n="153" d="100"/>
        </p:scale>
        <p:origin x="37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496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759200" y="0"/>
            <a:ext cx="287496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B78E3-6B94-4546-8ED0-BBE37454D161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278938"/>
            <a:ext cx="287496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759200" y="9278938"/>
            <a:ext cx="287496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B7EC7-6C1B-4D61-88F6-DBFCF5EF0C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419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5492" cy="490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58723" y="0"/>
            <a:ext cx="2875492" cy="490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F23AA-BDED-6748-8FB1-D76B428F0567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52650" y="1220788"/>
            <a:ext cx="2330450" cy="3297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3575" y="4700796"/>
            <a:ext cx="5308600" cy="38461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277799"/>
            <a:ext cx="2875492" cy="490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58723" y="9277799"/>
            <a:ext cx="2875492" cy="490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0522E-35FC-C343-BD16-C754667178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035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69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ECFB137-335C-F544-B40B-3F86982A1C5C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BE78E22-ECCE-1743-BB26-1666ED6A1B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772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B137-335C-F544-B40B-3F86982A1C5C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8E22-ECCE-1743-BB26-1666ED6A1B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144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3FDD9ECF-D6FC-A145-882B-9196BD4F9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334" y="1976972"/>
            <a:ext cx="6840714" cy="74537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フッター プレースホルダー 1">
            <a:extLst>
              <a:ext uri="{FF2B5EF4-FFF2-40B4-BE49-F238E27FC236}">
                <a16:creationId xmlns:a16="http://schemas.microsoft.com/office/drawing/2014/main" id="{6DB2BB4E-8CF1-5A40-B529-16AD6C825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335" y="10236421"/>
            <a:ext cx="6872432" cy="316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ctr">
              <a:lnSpc>
                <a:spcPct val="100000"/>
              </a:lnSpc>
              <a:spcBef>
                <a:spcPts val="1559"/>
              </a:spcBef>
              <a:buFontTx/>
              <a:buNone/>
              <a:defRPr sz="1403">
                <a:solidFill>
                  <a:schemeClr val="tx1"/>
                </a:solidFill>
              </a:defRPr>
            </a:lvl1pPr>
          </a:lstStyle>
          <a:p>
            <a:r>
              <a:rPr lang="en-US" altLang="ja-JP" dirty="0">
                <a:latin typeface="Meiryo" panose="020B0604030504040204" pitchFamily="34" charset="-128"/>
              </a:rPr>
              <a:t>Copyright (C) 1996-2019 The Tokyo Chamber of Commerce and Industry All right reserved.</a:t>
            </a:r>
            <a:endParaRPr lang="ja-JP" altLang="en-US">
              <a:latin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161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3FDD9ECF-D6FC-A145-882B-9196BD4F9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334" y="1976972"/>
            <a:ext cx="6840714" cy="74537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フッター プレースホルダー 1">
            <a:extLst>
              <a:ext uri="{FF2B5EF4-FFF2-40B4-BE49-F238E27FC236}">
                <a16:creationId xmlns:a16="http://schemas.microsoft.com/office/drawing/2014/main" id="{6DB2BB4E-8CF1-5A40-B529-16AD6C825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335" y="10236421"/>
            <a:ext cx="6872432" cy="316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ctr">
              <a:lnSpc>
                <a:spcPct val="100000"/>
              </a:lnSpc>
              <a:spcBef>
                <a:spcPts val="1559"/>
              </a:spcBef>
              <a:buFontTx/>
              <a:buNone/>
              <a:defRPr sz="1403">
                <a:solidFill>
                  <a:schemeClr val="tx1"/>
                </a:solidFill>
              </a:defRPr>
            </a:lvl1pPr>
          </a:lstStyle>
          <a:p>
            <a:r>
              <a:rPr lang="en-US" altLang="ja-JP" dirty="0">
                <a:latin typeface="Meiryo" panose="020B0604030504040204" pitchFamily="34" charset="-128"/>
              </a:rPr>
              <a:t>Copyright (C) 1996-2019 The Tokyo Chamber of Commerce and Industry All right reserved.</a:t>
            </a:r>
            <a:endParaRPr lang="ja-JP" altLang="en-US">
              <a:latin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613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385903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99A9303-C6C9-B74B-8011-EC9B4DEF7A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7559675" cy="190499"/>
          </a:xfrm>
          <a:prstGeom prst="rect">
            <a:avLst/>
          </a:prstGeom>
        </p:spPr>
      </p:pic>
      <p:pic>
        <p:nvPicPr>
          <p:cNvPr id="6" name="Picture 82" descr="https://dl.boxcloud.com/api/2.0/internal_files/481522477109/versions/509743873109/representations/png_paged_2048x2048/content/1.png?access_token=1!fwVTNxUS7RsmQcgFgrYoVpbrA4T8uL1YDyfdxeCZF46i5mK7i8HaBni5tcIB6Ni2Zk4cWosO3Khddy9uMupaYMZnRohF7gRYWV16TvrS-5_y9XdcWJrr13C25WZtBgajUqVAFcWFzOZ2-aYr7Hitz7nh0CmRrfu69ExWP40DNPNyG1rryydS5ts2_5M_8c3Yl8qfSh2ExtllAAKS2QpuvQ0pgxl4GKrzwio_ZEP0cKs4X8FY6hFxsB_cBy2KGBlpiTBrfmKFT5QDBk6zdlmNPdMmgBvcg8-rd5em1TdKGKdW_lPBmXRTc0sYVpJ0U4iD-_0frI7H5AtEESSSdquT7uoYJcz1AbO3jE9B5aSnEhu7f84osz_QfFqLsCGiieS-93Ra-ib1pOZFTZJEL1Hc1y4vfyoVVeqssXO_bBTODi5cw1HvYNwkZ8JMXoPmvGwUJ9Ash96bTMbJQazSc0sCydKctPWlpz2gccI-9YpmPf0UnQYeUwCeNezOFoBabqFiNtnbpcqEiADGbz8Z_Bhi8ztv-qXk5YQMG6SJRsKnl4JNBr2v7DGqetQptpiBlf35Rw..&amp;box_client_name=box-content-preview&amp;box_client_version=2.21.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73" y="279400"/>
            <a:ext cx="1901126" cy="47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69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xStyles>
    <p:titleStyle>
      <a:lvl1pPr algn="ctr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EA06F5-EE60-954B-A605-CE0A5A866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335" y="1839327"/>
            <a:ext cx="6872432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68074FD3-FC76-6E4F-B509-FB223EE4D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335" y="10236421"/>
            <a:ext cx="6872432" cy="316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ctr">
              <a:lnSpc>
                <a:spcPct val="100000"/>
              </a:lnSpc>
              <a:spcBef>
                <a:spcPts val="1559"/>
              </a:spcBef>
              <a:buFontTx/>
              <a:buNone/>
              <a:defRPr sz="1403">
                <a:solidFill>
                  <a:schemeClr val="tx1"/>
                </a:solidFill>
              </a:defRPr>
            </a:lvl1pPr>
          </a:lstStyle>
          <a:p>
            <a:r>
              <a:rPr lang="en-US" altLang="ja-JP" dirty="0">
                <a:latin typeface="Meiryo" panose="020B0604030504040204" pitchFamily="34" charset="-128"/>
              </a:rPr>
              <a:t>Copyright (C) 1996-2019 The Tokyo Chamber of Commerce and Industry All right reserved.</a:t>
            </a:r>
            <a:endParaRPr lang="ja-JP" altLang="en-US">
              <a:latin typeface="Meiryo" panose="020B0604030504040204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41395E3-CD65-DF4E-BB03-8733FC3B7C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40671" y="327585"/>
            <a:ext cx="1357712" cy="53397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CF69332-F263-3743-83BB-C23AC53149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175737"/>
            <a:ext cx="7559675" cy="17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9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E922789-CEC2-D14E-AB4D-97FD8B5A24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2906" y="4639810"/>
            <a:ext cx="2181089" cy="85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2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witter.com/LOFT_GINZA" TargetMode="External"/><Relationship Id="rId5" Type="http://schemas.openxmlformats.org/officeDocument/2006/relationships/hyperlink" Target="https://twitter.com/LOFT_SHIBUYA" TargetMode="Externa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442313" y="2908659"/>
            <a:ext cx="369260" cy="2571111"/>
          </a:xfrm>
          <a:prstGeom prst="rect">
            <a:avLst/>
          </a:prstGeom>
          <a:solidFill>
            <a:srgbClr val="FD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2611864" y="4777033"/>
            <a:ext cx="4409514" cy="261610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DC5AD3E5-EEF3-5F50-3BE4-A378177D465F}"/>
              </a:ext>
            </a:extLst>
          </p:cNvPr>
          <p:cNvSpPr/>
          <p:nvPr/>
        </p:nvSpPr>
        <p:spPr>
          <a:xfrm>
            <a:off x="91440" y="9001870"/>
            <a:ext cx="7344498" cy="1501961"/>
          </a:xfrm>
          <a:prstGeom prst="rect">
            <a:avLst/>
          </a:prstGeom>
          <a:solidFill>
            <a:schemeClr val="bg1"/>
          </a:solidFill>
          <a:ln w="38100">
            <a:solidFill>
              <a:srgbClr val="FD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schemeClr val="tx1"/>
                </a:solidFill>
              </a:rPr>
              <a:t>　　　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テキスト ボックス 1"/>
          <p:cNvSpPr txBox="1">
            <a:spLocks noChangeArrowheads="1"/>
          </p:cNvSpPr>
          <p:nvPr/>
        </p:nvSpPr>
        <p:spPr bwMode="auto">
          <a:xfrm>
            <a:off x="2306298" y="319233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FFA379CA-A8F7-58FA-F146-054DFBF5F1C7}"/>
              </a:ext>
            </a:extLst>
          </p:cNvPr>
          <p:cNvSpPr/>
          <p:nvPr/>
        </p:nvSpPr>
        <p:spPr>
          <a:xfrm>
            <a:off x="248575" y="757577"/>
            <a:ext cx="7066625" cy="1062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147A118B-5042-9558-CAD7-38A89F2DB7F7}"/>
              </a:ext>
            </a:extLst>
          </p:cNvPr>
          <p:cNvSpPr txBox="1"/>
          <p:nvPr/>
        </p:nvSpPr>
        <p:spPr>
          <a:xfrm>
            <a:off x="2031055" y="984107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東商バイヤーズミーティング</a:t>
            </a:r>
            <a:endParaRPr kumimoji="1" lang="en-US" altLang="ja-JP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7C9A7CB-8A0D-AA7E-6618-352BABFF9EBD}"/>
              </a:ext>
            </a:extLst>
          </p:cNvPr>
          <p:cNvSpPr txBox="1"/>
          <p:nvPr/>
        </p:nvSpPr>
        <p:spPr>
          <a:xfrm>
            <a:off x="5248964" y="670871"/>
            <a:ext cx="2373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26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水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10:00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17:00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3EFBCB9-B330-7D42-2332-2EEF86EA377A}"/>
              </a:ext>
            </a:extLst>
          </p:cNvPr>
          <p:cNvSpPr txBox="1"/>
          <p:nvPr/>
        </p:nvSpPr>
        <p:spPr>
          <a:xfrm>
            <a:off x="229801" y="9813636"/>
            <a:ext cx="17516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創　</a:t>
            </a:r>
            <a:r>
              <a:rPr kumimoji="1" lang="en-US" altLang="ja-JP" sz="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業：１９９６年８月</a:t>
            </a:r>
            <a:endParaRPr kumimoji="1" lang="en-US" altLang="ja-JP" sz="105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店舗数</a:t>
            </a:r>
            <a:r>
              <a:rPr kumimoji="1" lang="en-US" altLang="ja-JP" sz="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：国内１５２店舗</a:t>
            </a:r>
            <a:endParaRPr kumimoji="1" lang="en-US" altLang="ja-JP" sz="105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</a:t>
            </a:r>
            <a:r>
              <a:rPr kumimoji="1" lang="en-US" altLang="ja-JP" sz="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２０２３年３月末時点</a:t>
            </a:r>
            <a:endParaRPr kumimoji="1" lang="en-US" altLang="ja-JP" sz="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8E48EBA-7B8B-FDC2-E348-1BA9B81CE358}"/>
              </a:ext>
            </a:extLst>
          </p:cNvPr>
          <p:cNvSpPr txBox="1"/>
          <p:nvPr/>
        </p:nvSpPr>
        <p:spPr>
          <a:xfrm>
            <a:off x="1848404" y="9213471"/>
            <a:ext cx="5587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1987</a:t>
            </a: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年西武渋谷店</a:t>
            </a:r>
            <a:r>
              <a:rPr lang="en-US" altLang="ja-JP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現㈱そごう・西武</a:t>
            </a:r>
            <a:r>
              <a:rPr lang="en-US" altLang="ja-JP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の雑貨専門館として</a:t>
            </a:r>
            <a:r>
              <a:rPr lang="en-US" altLang="ja-JP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渋谷ロフト</a:t>
            </a:r>
            <a:r>
              <a:rPr lang="en-US" altLang="ja-JP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｣1</a:t>
            </a: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号店を開業、株式会社ロフトとして、</a:t>
            </a:r>
            <a:r>
              <a:rPr lang="en-US" altLang="ja-JP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1996</a:t>
            </a: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年に分社化以来、多店舗化を進め、 </a:t>
            </a:r>
          </a:p>
          <a:p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現在全国に</a:t>
            </a:r>
            <a:r>
              <a:rPr lang="en-US" altLang="ja-JP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152</a:t>
            </a: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店舗</a:t>
            </a:r>
            <a:r>
              <a:rPr lang="en-US" altLang="ja-JP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(2023</a:t>
            </a: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月末</a:t>
            </a:r>
            <a:r>
              <a:rPr lang="en-US" altLang="ja-JP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を展開、本年</a:t>
            </a:r>
            <a:r>
              <a:rPr lang="en-US" altLang="ja-JP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月に</a:t>
            </a:r>
            <a:r>
              <a:rPr lang="en-US" altLang="ja-JP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36</a:t>
            </a: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周年を迎える。 </a:t>
            </a:r>
          </a:p>
          <a:p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創業の精神である時代を映し出す「トキの器」を掲げ、 </a:t>
            </a:r>
          </a:p>
          <a:p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今の時代の空気をしなやかに感じ取りながら、雑貨を通して生活者に </a:t>
            </a:r>
          </a:p>
          <a:p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新しい生活価値を提供する雑貨文化のプロデュースカンパニーを目指している。 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B72D6D0-FE34-33CE-DE69-90F9B572999B}"/>
              </a:ext>
            </a:extLst>
          </p:cNvPr>
          <p:cNvSpPr txBox="1"/>
          <p:nvPr/>
        </p:nvSpPr>
        <p:spPr>
          <a:xfrm>
            <a:off x="2017650" y="1384707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との個別商談会</a:t>
            </a:r>
            <a:endParaRPr kumimoji="1" lang="en-US" altLang="ja-JP" sz="3200" b="1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7C9A7CB-8A0D-AA7E-6618-352BABFF9EBD}"/>
              </a:ext>
            </a:extLst>
          </p:cNvPr>
          <p:cNvSpPr txBox="1"/>
          <p:nvPr/>
        </p:nvSpPr>
        <p:spPr>
          <a:xfrm>
            <a:off x="5149326" y="1342123"/>
            <a:ext cx="2236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東京商工会議所会議室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7C9A7CB-8A0D-AA7E-6618-352BABFF9EBD}"/>
              </a:ext>
            </a:extLst>
          </p:cNvPr>
          <p:cNvSpPr txBox="1"/>
          <p:nvPr/>
        </p:nvSpPr>
        <p:spPr>
          <a:xfrm>
            <a:off x="5074897" y="1614158"/>
            <a:ext cx="2501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+mn-ea"/>
              </a:rPr>
              <a:t>（東京都千代田区丸の内</a:t>
            </a:r>
            <a:r>
              <a:rPr kumimoji="1" lang="en-US" altLang="ja-JP" sz="1200" b="1" dirty="0">
                <a:latin typeface="+mn-ea"/>
              </a:rPr>
              <a:t>3-2-2</a:t>
            </a:r>
            <a:r>
              <a:rPr kumimoji="1" lang="ja-JP" altLang="en-US" sz="1200" b="1" dirty="0">
                <a:latin typeface="+mn-ea"/>
              </a:rPr>
              <a:t>）</a:t>
            </a:r>
            <a:endParaRPr kumimoji="1" lang="en-US" altLang="ja-JP" sz="1200" b="1" dirty="0">
              <a:latin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904740" y="4659903"/>
            <a:ext cx="5841260" cy="439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募集カテゴリー</a:t>
            </a:r>
            <a:r>
              <a:rPr kumimoji="1" lang="en-US" altLang="ja-JP" b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…</a:t>
            </a:r>
            <a:r>
              <a:rPr kumimoji="1" lang="ja-JP" altLang="en-US" b="1" u="sng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ギフトにおすすめできるもの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186741" y="4495487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銀座ロフト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684185" y="4496530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渋谷ロフト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987" y="1956569"/>
            <a:ext cx="1833730" cy="249595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50" y="891893"/>
            <a:ext cx="1531590" cy="106577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964" y="1969483"/>
            <a:ext cx="1760431" cy="248304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42022" y="3025961"/>
            <a:ext cx="1169551" cy="46063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3200" b="1" dirty="0"/>
              <a:t>貴社とロフトと、</a:t>
            </a:r>
            <a:endParaRPr kumimoji="1" lang="en-US" altLang="ja-JP" sz="3200" b="1" dirty="0"/>
          </a:p>
          <a:p>
            <a:r>
              <a:rPr kumimoji="1" lang="ja-JP" altLang="en-US" sz="3200" b="1" dirty="0"/>
              <a:t>１対１の商談チャンス！</a:t>
            </a:r>
          </a:p>
        </p:txBody>
      </p:sp>
      <p:pic>
        <p:nvPicPr>
          <p:cNvPr id="51" name="図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02" y="9169449"/>
            <a:ext cx="819088" cy="56997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344143" y="6335139"/>
            <a:ext cx="5301451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下記カテゴリーの製品をお待ちしております。</a:t>
            </a:r>
            <a:endParaRPr lang="en-US" altLang="ja-JP" sz="1400" b="1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・モダンな迎春雑貨、モダン郷土玩具、モダン和雑貨 </a:t>
            </a:r>
          </a:p>
          <a:p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・ファッションパーツ雑貨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（ハンカチ・アクセサリー・手袋・シーズンブランケットなど） </a:t>
            </a:r>
          </a:p>
          <a:p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・レイン＆シャイン雑貨（カサ・雨の日お役立ちグッズなど）</a:t>
            </a:r>
          </a:p>
          <a:p>
            <a:r>
              <a:rPr lang="ja-JP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ja-JP" sz="12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ご当地の職人さんのモダンデザイン雑貨</a:t>
            </a:r>
          </a:p>
          <a:p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・フーズ（生産時賞味期限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カ月以上＜納品時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ヵ月以上＞・常温保存可）</a:t>
            </a:r>
          </a:p>
          <a:p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・その他大人向けレジャーグッズ（かばんに忍ばせるぐらいの大きさ） </a:t>
            </a:r>
          </a:p>
          <a:p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・大人の趣味雑貨 </a:t>
            </a:r>
          </a:p>
          <a:p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・生活便利グッズ </a:t>
            </a:r>
          </a:p>
          <a:p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・サステナブルグッズ </a:t>
            </a:r>
          </a:p>
          <a:p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・トラベルグッズ</a:t>
            </a:r>
          </a:p>
          <a:p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・その他、〇〇ロフトの〇〇売場で提案したいもの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endParaRPr lang="ja-JP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39329" y="279272"/>
            <a:ext cx="4072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u="sng" dirty="0">
                <a:solidFill>
                  <a:srgbClr val="FF0000"/>
                </a:solidFill>
                <a:latin typeface="+mn-ea"/>
              </a:rPr>
              <a:t>※</a:t>
            </a:r>
            <a:r>
              <a:rPr kumimoji="1" lang="ja-JP" altLang="en-US" sz="1400" b="1" u="sng" dirty="0">
                <a:solidFill>
                  <a:srgbClr val="FF0000"/>
                </a:solidFill>
                <a:latin typeface="+mn-ea"/>
              </a:rPr>
              <a:t>本資料の</a:t>
            </a:r>
            <a:r>
              <a:rPr kumimoji="1" lang="en-US" altLang="ja-JP" sz="1400" b="1" u="sng" dirty="0">
                <a:solidFill>
                  <a:srgbClr val="FF0000"/>
                </a:solidFill>
                <a:latin typeface="+mn-ea"/>
              </a:rPr>
              <a:t>SNS</a:t>
            </a:r>
            <a:r>
              <a:rPr kumimoji="1" lang="ja-JP" altLang="en-US" sz="1400" b="1" u="sng" dirty="0">
                <a:solidFill>
                  <a:srgbClr val="FF0000"/>
                </a:solidFill>
                <a:latin typeface="+mn-ea"/>
              </a:rPr>
              <a:t>等への転載はご遠慮ください。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2542871" y="5057536"/>
            <a:ext cx="5466458" cy="1388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※</a:t>
            </a:r>
            <a:r>
              <a:rPr kumimoji="1" lang="ja-JP" altLang="en-US" sz="12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ロフトの</a:t>
            </a:r>
            <a:r>
              <a:rPr kumimoji="1" lang="en-US" altLang="ja-JP" sz="1200" b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【</a:t>
            </a:r>
            <a:r>
              <a:rPr kumimoji="1" lang="ja-JP" altLang="en-US" sz="1200" b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大型店</a:t>
            </a:r>
            <a:r>
              <a:rPr kumimoji="1" lang="en-US" altLang="ja-JP" sz="1200" b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】</a:t>
            </a:r>
            <a:r>
              <a:rPr kumimoji="1" lang="ja-JP" altLang="en-US" sz="1200" b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でのお取り扱い</a:t>
            </a:r>
            <a:r>
              <a:rPr kumimoji="1" lang="ja-JP" altLang="en-US" sz="12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を想定した商談となる予定です。</a:t>
            </a:r>
            <a:endParaRPr kumimoji="1" lang="en-US" altLang="ja-JP" sz="12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endParaRPr kumimoji="1" lang="en-US" altLang="ja-JP" sz="6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kumimoji="1" lang="en-US" altLang="ja-JP" sz="6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kumimoji="1" lang="ja-JP" altLang="en-US" sz="1200" dirty="0">
                <a:solidFill>
                  <a:srgbClr val="FF0000"/>
                </a:solidFill>
                <a:latin typeface="+mj-ea"/>
                <a:ea typeface="+mj-ea"/>
              </a:rPr>
              <a:t>大型店のレイアウトや、商品情報等については、下記店舗の</a:t>
            </a:r>
            <a:endParaRPr kumimoji="1" lang="en-US" altLang="ja-JP" sz="1200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kumimoji="1" lang="ja-JP" altLang="en-US" sz="1200" dirty="0">
                <a:solidFill>
                  <a:srgbClr val="FF0000"/>
                </a:solidFill>
                <a:latin typeface="+mj-ea"/>
                <a:ea typeface="+mj-ea"/>
              </a:rPr>
              <a:t>　</a:t>
            </a:r>
            <a:r>
              <a:rPr kumimoji="1" lang="en-US" altLang="ja-JP" sz="1200" dirty="0">
                <a:solidFill>
                  <a:srgbClr val="FF0000"/>
                </a:solidFill>
                <a:latin typeface="+mj-ea"/>
                <a:ea typeface="+mj-ea"/>
              </a:rPr>
              <a:t>Twitter</a:t>
            </a:r>
            <a:r>
              <a:rPr kumimoji="1" lang="ja-JP" altLang="en-US" sz="1200" dirty="0">
                <a:solidFill>
                  <a:srgbClr val="FF0000"/>
                </a:solidFill>
                <a:latin typeface="+mj-ea"/>
                <a:ea typeface="+mj-ea"/>
              </a:rPr>
              <a:t>をご参照ください。</a:t>
            </a:r>
            <a:endParaRPr kumimoji="1" lang="en-US" altLang="ja-JP" sz="1200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sz="1200" dirty="0">
                <a:solidFill>
                  <a:srgbClr val="FF0000"/>
                </a:solidFill>
                <a:latin typeface="+mj-ea"/>
                <a:ea typeface="+mj-ea"/>
              </a:rPr>
              <a:t>■ 渋谷ロフト</a:t>
            </a:r>
            <a:r>
              <a:rPr lang="en-US" altLang="ja-JP" sz="1200" dirty="0">
                <a:solidFill>
                  <a:srgbClr val="FF0000"/>
                </a:solidFill>
                <a:latin typeface="+mj-ea"/>
                <a:ea typeface="+mj-ea"/>
              </a:rPr>
              <a:t>Twitter</a:t>
            </a:r>
            <a:r>
              <a:rPr lang="ja-JP" altLang="en-US" sz="1200" dirty="0">
                <a:solidFill>
                  <a:srgbClr val="FF0000"/>
                </a:solidFill>
                <a:latin typeface="+mj-ea"/>
                <a:ea typeface="+mj-ea"/>
              </a:rPr>
              <a:t>・・・</a:t>
            </a:r>
            <a:r>
              <a:rPr lang="en-US" altLang="ja-JP" sz="1200" dirty="0">
                <a:solidFill>
                  <a:srgbClr val="FF0000"/>
                </a:solidFill>
                <a:latin typeface="+mj-ea"/>
                <a:ea typeface="+mj-e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https://twitter.com/LOFT_SHIBUYA</a:t>
            </a:r>
            <a:r>
              <a:rPr lang="ja-JP" altLang="en-US" sz="1200" dirty="0">
                <a:solidFill>
                  <a:srgbClr val="FF0000"/>
                </a:solidFill>
                <a:latin typeface="+mj-ea"/>
                <a:ea typeface="+mj-ea"/>
              </a:rPr>
              <a:t>　</a:t>
            </a:r>
            <a:endParaRPr lang="en-US" altLang="ja-JP" sz="1200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sz="1200" dirty="0">
                <a:solidFill>
                  <a:srgbClr val="FF0000"/>
                </a:solidFill>
                <a:latin typeface="+mj-ea"/>
                <a:ea typeface="+mj-ea"/>
              </a:rPr>
              <a:t>■ 銀座ロフト</a:t>
            </a:r>
            <a:r>
              <a:rPr lang="en-US" altLang="ja-JP" sz="1200" dirty="0">
                <a:solidFill>
                  <a:srgbClr val="FF0000"/>
                </a:solidFill>
                <a:latin typeface="+mj-ea"/>
                <a:ea typeface="+mj-ea"/>
              </a:rPr>
              <a:t>Twitter</a:t>
            </a:r>
            <a:r>
              <a:rPr lang="ja-JP" altLang="en-US" sz="1200" dirty="0">
                <a:solidFill>
                  <a:srgbClr val="FF0000"/>
                </a:solidFill>
                <a:latin typeface="+mj-ea"/>
                <a:ea typeface="+mj-ea"/>
              </a:rPr>
              <a:t>・・・</a:t>
            </a:r>
            <a:r>
              <a:rPr lang="en-US" altLang="ja-JP" sz="1200" dirty="0">
                <a:solidFill>
                  <a:srgbClr val="FF0000"/>
                </a:solidFill>
                <a:latin typeface="+mj-ea"/>
                <a:ea typeface="+mj-e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https://twitter.com/LOFT_GINZA</a:t>
            </a:r>
            <a:r>
              <a:rPr lang="ja-JP" altLang="en-US" sz="1200" dirty="0">
                <a:solidFill>
                  <a:srgbClr val="FF0000"/>
                </a:solidFill>
                <a:latin typeface="+mj-ea"/>
                <a:ea typeface="+mj-ea"/>
              </a:rPr>
              <a:t>　</a:t>
            </a:r>
          </a:p>
          <a:p>
            <a:endParaRPr kumimoji="1" lang="ja-JP" altLang="en-US" sz="12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539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09641" y="8638484"/>
            <a:ext cx="7340392" cy="14993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b="1" dirty="0">
                <a:solidFill>
                  <a:schemeClr val="tx1"/>
                </a:solidFill>
              </a:rPr>
              <a:t>・機会があれば、ぜひ渋谷ロフト・銀座ロフト（店舗ごとに特徴が異なります）をご覧いただいた上で、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r>
              <a:rPr kumimoji="1" lang="ja-JP" altLang="en-US" sz="1100" b="1" dirty="0">
                <a:solidFill>
                  <a:schemeClr val="tx1"/>
                </a:solidFill>
              </a:rPr>
              <a:t>　商品をご提案ください。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r>
              <a:rPr kumimoji="1" lang="ja-JP" altLang="en-US" sz="1100" b="1" dirty="0">
                <a:solidFill>
                  <a:schemeClr val="tx1"/>
                </a:solidFill>
              </a:rPr>
              <a:t>・ロフトでは様々なカテゴリーの商品が並んでいます。貴社商品が、どちらの店舗の、どのカテゴリーの　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r>
              <a:rPr kumimoji="1" lang="ja-JP" altLang="en-US" sz="1100" b="1" dirty="0">
                <a:solidFill>
                  <a:schemeClr val="tx1"/>
                </a:solidFill>
              </a:rPr>
              <a:t>　棚に最適かを具体的にご提案いただけると事前選考がよりスムーズです。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r>
              <a:rPr kumimoji="1" lang="ja-JP" altLang="en-US" sz="1100" dirty="0">
                <a:solidFill>
                  <a:schemeClr val="tx1"/>
                </a:solidFill>
              </a:rPr>
              <a:t>・商談会当日は、会社案内やサンプル、商品パンフレットをご持参ください。</a:t>
            </a:r>
          </a:p>
          <a:p>
            <a:r>
              <a:rPr kumimoji="1" lang="ja-JP" altLang="en-US" sz="1100" dirty="0">
                <a:solidFill>
                  <a:schemeClr val="tx1"/>
                </a:solidFill>
              </a:rPr>
              <a:t>・会場内外問わず、調理行為、危険物の持ち込みは出来ません。</a:t>
            </a:r>
          </a:p>
          <a:p>
            <a:r>
              <a:rPr kumimoji="1" lang="ja-JP" altLang="en-US" sz="1100" dirty="0">
                <a:solidFill>
                  <a:schemeClr val="tx1"/>
                </a:solidFill>
              </a:rPr>
              <a:t>・本商談会を契機に発生した取引等に関するトラブル・損害について、</a:t>
            </a:r>
          </a:p>
          <a:p>
            <a:r>
              <a:rPr kumimoji="1" lang="ja-JP" altLang="en-US" sz="1100" dirty="0">
                <a:solidFill>
                  <a:schemeClr val="tx1"/>
                </a:solidFill>
              </a:rPr>
              <a:t>　当商工会議所は一切責任を負いかねますので、ご了承のうえお申し込みください。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50290"/>
              </p:ext>
            </p:extLst>
          </p:nvPr>
        </p:nvGraphicFramePr>
        <p:xfrm>
          <a:off x="117241" y="751054"/>
          <a:ext cx="7347194" cy="3783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13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4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683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>
                          <a:solidFill>
                            <a:schemeClr val="tx1"/>
                          </a:solidFill>
                        </a:rPr>
                        <a:t>株式会社ロフトとの個別商談会　開催概要</a:t>
                      </a:r>
                      <a:endParaRPr kumimoji="1" lang="ja-JP" altLang="en-US" sz="2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8691" marR="98691" marT="49340" marB="49340">
                    <a:solidFill>
                      <a:srgbClr val="FDD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開催日程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２０２３</a:t>
                      </a:r>
                      <a:r>
                        <a:rPr kumimoji="1" lang="zh-TW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年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７</a:t>
                      </a:r>
                      <a:r>
                        <a:rPr kumimoji="1" lang="zh-TW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月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２６</a:t>
                      </a:r>
                      <a:r>
                        <a:rPr kumimoji="1" lang="zh-TW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日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（水）１０</a:t>
                      </a:r>
                      <a:r>
                        <a:rPr kumimoji="1" lang="zh-TW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時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００分</a:t>
                      </a:r>
                      <a:r>
                        <a:rPr kumimoji="1" lang="zh-TW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～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１７</a:t>
                      </a:r>
                      <a:r>
                        <a:rPr kumimoji="1" lang="zh-TW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時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００分</a:t>
                      </a:r>
                      <a:endParaRPr kumimoji="1" lang="en-US" altLang="zh-TW" sz="1050" b="0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  <a:p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（ご集合時間は各社により異なります）</a:t>
                      </a:r>
                      <a:endParaRPr kumimoji="1" lang="en-US" altLang="ja-JP" sz="1050" b="0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  <a:p>
                      <a:r>
                        <a:rPr kumimoji="1" lang="en-US" altLang="ja-JP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※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詳細なご集合時間は７月中旬頃にメールでご案内いたします。</a:t>
                      </a:r>
                      <a:endParaRPr kumimoji="1" lang="zh-TW" altLang="en-US" sz="1050" b="0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0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会　　場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東京商工会議所会議室</a:t>
                      </a:r>
                      <a:endParaRPr kumimoji="1" lang="en-US" altLang="ja-JP" sz="1050" b="0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  <a:p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（千代田区丸の内３－２－２　丸の内二重橋ビル５階）</a:t>
                      </a: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52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商談時間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２５分　</a:t>
                      </a: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777886393"/>
                  </a:ext>
                </a:extLst>
              </a:tr>
              <a:tr h="31261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参 加 費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u="sng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５，０００円</a:t>
                      </a:r>
                      <a:r>
                        <a:rPr kumimoji="1" lang="ja-JP" altLang="en-US" sz="1050" b="0" u="none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（商工会議所会員限定）</a:t>
                      </a:r>
                      <a:endParaRPr kumimoji="1" lang="en-US" altLang="ja-JP" sz="1050" b="0" u="none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u="sng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※</a:t>
                      </a:r>
                      <a:r>
                        <a:rPr kumimoji="1" lang="ja-JP" altLang="en-US" sz="1050" b="0" u="sng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申込後、商談が組まれた時点で上記参加費が発生します。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　</a:t>
                      </a: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0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定員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u="none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 ２０社</a:t>
                      </a: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127741004"/>
                  </a:ext>
                </a:extLst>
              </a:tr>
              <a:tr h="3597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募集対象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表面の募集カテゴリーに該当する商品を持つ事業者</a:t>
                      </a:r>
                      <a:endParaRPr kumimoji="1" lang="en-US" altLang="ja-JP" sz="1050" b="0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  <a:p>
                      <a:r>
                        <a:rPr kumimoji="1" lang="en-US" altLang="ja-JP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※</a:t>
                      </a:r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ご応募は大変恐縮ですが、１社につき１商品に限らせていただきます。</a:t>
                      </a:r>
                      <a:endParaRPr kumimoji="1" lang="en-US" altLang="ja-JP" sz="1050" b="0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9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応募条件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①製品として完成していること。 </a:t>
                      </a:r>
                    </a:p>
                    <a:p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②パッケージや説明書が必要に応じてととのっていること </a:t>
                      </a:r>
                    </a:p>
                    <a:p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　（家庭用品表示法や薬事法に抵触しないこと。） </a:t>
                      </a:r>
                    </a:p>
                    <a:p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③コンプライアンス上問題のない商品であること</a:t>
                      </a:r>
                      <a:endParaRPr kumimoji="1" lang="en-US" altLang="ja-JP" sz="1050" b="0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2075939617"/>
                  </a:ext>
                </a:extLst>
              </a:tr>
              <a:tr h="1810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募集締切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solidFill>
                            <a:srgbClr val="FF0000"/>
                          </a:solidFill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２０２３年６月９日（金）１７：３０　高崎商工会議所　経営支援課へメールにて送付</a:t>
                      </a:r>
                      <a:endParaRPr kumimoji="1" lang="en-US" altLang="ja-JP" sz="1050" b="0" dirty="0">
                        <a:solidFill>
                          <a:srgbClr val="FF0000"/>
                        </a:solidFill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正方形/長方形 8"/>
          <p:cNvSpPr/>
          <p:nvPr/>
        </p:nvSpPr>
        <p:spPr>
          <a:xfrm>
            <a:off x="1499729" y="4406748"/>
            <a:ext cx="5950304" cy="811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-20784" y="4340145"/>
            <a:ext cx="7456417" cy="811170"/>
            <a:chOff x="70326" y="4026513"/>
            <a:chExt cx="7114425" cy="811170"/>
          </a:xfrm>
        </p:grpSpPr>
        <p:sp>
          <p:nvSpPr>
            <p:cNvPr id="11" name="正方形/長方形 10"/>
            <p:cNvSpPr/>
            <p:nvPr/>
          </p:nvSpPr>
          <p:spPr>
            <a:xfrm>
              <a:off x="70326" y="4247341"/>
              <a:ext cx="1282075" cy="4158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【</a:t>
              </a:r>
              <a:r>
                <a:rPr kumimoji="1" lang="ja-JP" altLang="en-US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申込書</a:t>
              </a:r>
              <a:r>
                <a:rPr kumimoji="1" lang="en-US" altLang="ja-JP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】</a:t>
              </a:r>
              <a:endParaRPr kumimoji="1"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234447" y="4026513"/>
              <a:ext cx="5950304" cy="8111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800" dirty="0">
                  <a:solidFill>
                    <a:schemeClr val="tx1"/>
                  </a:solidFill>
                  <a:latin typeface="メイリオ" panose="020B0604030504040204" pitchFamily="50" charset="-128"/>
                </a:rPr>
                <a:t>お申し込みの際にご提供いただいたお客様の情報は、当会議所のほか、主催の東京商工会議所、株式会社ロフトと共有のうえ当該イベントの申込受付の管理、運営上の管理に利用するほか、東京商工会議所が主催する各種事業のご案内（ＤＭ及びＦＡＸ）のために利用させていただきます。</a:t>
              </a:r>
              <a:endParaRPr kumimoji="1"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727650"/>
              </p:ext>
            </p:extLst>
          </p:nvPr>
        </p:nvGraphicFramePr>
        <p:xfrm>
          <a:off x="109644" y="4976838"/>
          <a:ext cx="7354791" cy="3661646"/>
        </p:xfrm>
        <a:graphic>
          <a:graphicData uri="http://schemas.openxmlformats.org/drawingml/2006/table">
            <a:tbl>
              <a:tblPr/>
              <a:tblGrid>
                <a:gridCol w="2014615">
                  <a:extLst>
                    <a:ext uri="{9D8B030D-6E8A-4147-A177-3AD203B41FA5}">
                      <a16:colId xmlns:a16="http://schemas.microsoft.com/office/drawing/2014/main" val="3021812231"/>
                    </a:ext>
                  </a:extLst>
                </a:gridCol>
                <a:gridCol w="1667600">
                  <a:extLst>
                    <a:ext uri="{9D8B030D-6E8A-4147-A177-3AD203B41FA5}">
                      <a16:colId xmlns:a16="http://schemas.microsoft.com/office/drawing/2014/main" val="992340750"/>
                    </a:ext>
                  </a:extLst>
                </a:gridCol>
                <a:gridCol w="1291668">
                  <a:extLst>
                    <a:ext uri="{9D8B030D-6E8A-4147-A177-3AD203B41FA5}">
                      <a16:colId xmlns:a16="http://schemas.microsoft.com/office/drawing/2014/main" val="2677751635"/>
                    </a:ext>
                  </a:extLst>
                </a:gridCol>
                <a:gridCol w="2380908">
                  <a:extLst>
                    <a:ext uri="{9D8B030D-6E8A-4147-A177-3AD203B41FA5}">
                      <a16:colId xmlns:a16="http://schemas.microsoft.com/office/drawing/2014/main" val="1884845291"/>
                    </a:ext>
                  </a:extLst>
                </a:gridCol>
              </a:tblGrid>
              <a:tr h="16505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事業所名（支店・屋号）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135715"/>
                  </a:ext>
                </a:extLst>
              </a:tr>
              <a:tr h="16505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フリガナ</a:t>
                      </a: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973959"/>
                  </a:ext>
                </a:extLst>
              </a:tr>
              <a:tr h="219637"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会員番号：　　　　　　　）</a:t>
                      </a:r>
                    </a:p>
                  </a:txBody>
                  <a:tcPr marL="8536" marR="8536" marT="8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128699"/>
                  </a:ext>
                </a:extLst>
              </a:tr>
              <a:tr h="16505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業種・事業内容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資本金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41808"/>
                  </a:ext>
                </a:extLst>
              </a:tr>
              <a:tr h="21963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万円</a:t>
                      </a:r>
                    </a:p>
                  </a:txBody>
                  <a:tcPr marL="8536" marR="8536" marT="8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117256"/>
                  </a:ext>
                </a:extLst>
              </a:tr>
              <a:tr h="16505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申込担当者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930838"/>
                  </a:ext>
                </a:extLst>
              </a:tr>
              <a:tr h="16505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部署・役職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氏名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電話番号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883907"/>
                  </a:ext>
                </a:extLst>
              </a:tr>
              <a:tr h="21963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374556"/>
                  </a:ext>
                </a:extLst>
              </a:tr>
              <a:tr h="20467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メールアドレス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026489"/>
                  </a:ext>
                </a:extLst>
              </a:tr>
              <a:tr h="32351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住所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（〒　　　－　　　　）</a:t>
                      </a:r>
                    </a:p>
                  </a:txBody>
                  <a:tcPr marL="8536" marR="8536" marT="85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231069"/>
                  </a:ext>
                </a:extLst>
              </a:tr>
              <a:tr h="16505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商談会参加者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786104"/>
                  </a:ext>
                </a:extLst>
              </a:tr>
              <a:tr h="16505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氏名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部署・役職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295279"/>
                  </a:ext>
                </a:extLst>
              </a:tr>
              <a:tr h="16505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フリガナ）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823067"/>
                  </a:ext>
                </a:extLst>
              </a:tr>
              <a:tr h="21963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736830"/>
                  </a:ext>
                </a:extLst>
              </a:tr>
              <a:tr h="16505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氏名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部署・役職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095585"/>
                  </a:ext>
                </a:extLst>
              </a:tr>
              <a:tr h="16505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フリガナ）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370333"/>
                  </a:ext>
                </a:extLst>
              </a:tr>
              <a:tr h="21963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578819"/>
                  </a:ext>
                </a:extLst>
              </a:tr>
              <a:tr h="16505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商談会当日連絡先</a:t>
                      </a:r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当日参加者の携帯電話等）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応募カテゴリ</a:t>
                      </a:r>
                      <a:r>
                        <a:rPr lang="ja-JP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（希望するものに〇）</a:t>
                      </a:r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4132"/>
                  </a:ext>
                </a:extLst>
              </a:tr>
              <a:tr h="21963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①フーズ　②雑貨　③その他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925124"/>
                  </a:ext>
                </a:extLst>
              </a:tr>
            </a:tbl>
          </a:graphicData>
        </a:graphic>
      </p:graphicFrame>
      <p:sp>
        <p:nvSpPr>
          <p:cNvPr id="14" name="正方形/長方形 13"/>
          <p:cNvSpPr/>
          <p:nvPr/>
        </p:nvSpPr>
        <p:spPr>
          <a:xfrm>
            <a:off x="-20784" y="10134614"/>
            <a:ext cx="7338729" cy="582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＜申込み先＞高崎商工会議所　経営支援課  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TEL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：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027-361-5171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　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E-mail : keieishien@takasakicci.or.jp</a:t>
            </a:r>
          </a:p>
          <a:p>
            <a:pPr>
              <a:defRPr/>
            </a:pP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＜主催＞東京商工会議所　ビジネス交流センター　</a:t>
            </a:r>
            <a:r>
              <a:rPr lang="en-US" altLang="ja-JP" sz="900" dirty="0">
                <a:solidFill>
                  <a:schemeClr val="tx1"/>
                </a:solidFill>
                <a:latin typeface="+mn-ea"/>
              </a:rPr>
              <a:t>TEL</a:t>
            </a: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： </a:t>
            </a:r>
            <a:r>
              <a:rPr lang="en-US" altLang="ja-JP" sz="900" dirty="0">
                <a:solidFill>
                  <a:schemeClr val="tx1"/>
                </a:solidFill>
                <a:latin typeface="+mn-ea"/>
              </a:rPr>
              <a:t>03-3283-7804</a:t>
            </a: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　</a:t>
            </a:r>
            <a:r>
              <a:rPr lang="en-US" altLang="ja-JP" sz="900" dirty="0">
                <a:solidFill>
                  <a:schemeClr val="tx1"/>
                </a:solidFill>
                <a:latin typeface="+mn-ea"/>
              </a:rPr>
              <a:t>E-mail: bizkoryu@tokyo-cci.or.jp</a:t>
            </a:r>
            <a:endParaRPr lang="ja-JP" altLang="en-US" sz="9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5162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4c5830e1-40c2-4733-a8dc-2f7d29b61ba4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4513DA450D7334EA7CC9E698A1C49B1" ma:contentTypeVersion="11" ma:contentTypeDescription="新しいドキュメントを作成します。" ma:contentTypeScope="" ma:versionID="5f39286db9a77a229e5e9bc7fc469fbe">
  <xsd:schema xmlns:xsd="http://www.w3.org/2001/XMLSchema" xmlns:xs="http://www.w3.org/2001/XMLSchema" xmlns:p="http://schemas.microsoft.com/office/2006/metadata/properties" xmlns:ns2="4c5830e1-40c2-4733-a8dc-2f7d29b61ba4" xmlns:ns3="da5dd8e4-a303-495f-bab1-f06754141cb1" targetNamespace="http://schemas.microsoft.com/office/2006/metadata/properties" ma:root="true" ma:fieldsID="ba9ab772f2fd8bcb3caab34dc76ee744" ns2:_="" ns3:_="">
    <xsd:import namespace="4c5830e1-40c2-4733-a8dc-2f7d29b61ba4"/>
    <xsd:import namespace="da5dd8e4-a303-495f-bab1-f06754141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category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5830e1-40c2-4733-a8dc-2f7d29b61b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category" ma:index="12" ma:displayName="カテゴリー" ma:format="Dropdown" ma:internalName="category">
      <xsd:simpleType>
        <xsd:restriction base="dms:Choice">
          <xsd:enumeration value="ビジョン・中期計画"/>
          <xsd:enumeration value="業務マニュアル"/>
          <xsd:enumeration value="システムマニュアル"/>
          <xsd:enumeration value="補助事業関連規程・マニュアル"/>
          <xsd:enumeration value="申請・届出"/>
          <xsd:enumeration value="規程・ガイドライン"/>
          <xsd:enumeration value="政策関連"/>
          <xsd:enumeration value="会員増強・事業推進"/>
          <xsd:enumeration value="支部関連"/>
          <xsd:enumeration value="人事関連"/>
          <xsd:enumeration value="リンク集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5dd8e4-a303-495f-bab1-f06754141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C6E8D0-90B7-4306-B776-6CA95464BE39}">
  <ds:schemaRefs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  <ds:schemaRef ds:uri="da5dd8e4-a303-495f-bab1-f06754141cb1"/>
    <ds:schemaRef ds:uri="http://schemas.openxmlformats.org/package/2006/metadata/core-properties"/>
    <ds:schemaRef ds:uri="4c5830e1-40c2-4733-a8dc-2f7d29b61ba4"/>
    <ds:schemaRef ds:uri="http://schemas.microsoft.com/office/2006/documentManagement/typ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A66C948-63E0-4F26-8780-582A99208A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5830e1-40c2-4733-a8dc-2f7d29b61ba4"/>
    <ds:schemaRef ds:uri="da5dd8e4-a303-495f-bab1-f06754141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0EE501-3A64-4A69-97CB-F02E1F41D5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2267</TotalTime>
  <Words>902</Words>
  <Application>Microsoft Office PowerPoint</Application>
  <PresentationFormat>ユーザー設定</PresentationFormat>
  <Paragraphs>114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HGPｺﾞｼｯｸE</vt:lpstr>
      <vt:lpstr>HGｺﾞｼｯｸE</vt:lpstr>
      <vt:lpstr>Meiryo</vt:lpstr>
      <vt:lpstr>Meiryo</vt:lpstr>
      <vt:lpstr>游ゴシック</vt:lpstr>
      <vt:lpstr>Arial</vt:lpstr>
      <vt:lpstr>Calibri</vt:lpstr>
      <vt:lpstr>Office テーマ</vt:lpstr>
      <vt:lpstr>デザインの設定</vt:lpstr>
      <vt:lpstr>1_デザインの設定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個別商談会</dc:title>
  <dc:creator>大山 智章</dc:creator>
  <cp:lastModifiedBy>yu-takahashi</cp:lastModifiedBy>
  <cp:revision>201</cp:revision>
  <cp:lastPrinted>2022-03-28T02:37:40Z</cp:lastPrinted>
  <dcterms:created xsi:type="dcterms:W3CDTF">2019-10-15T07:51:28Z</dcterms:created>
  <dcterms:modified xsi:type="dcterms:W3CDTF">2023-05-23T01:42:00Z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0x01010004513DA450D7334EA7CC9E698A1C49B1</vt:lpwstr>
  </property>
</Properties>
</file>