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000000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 varScale="1">
        <p:scale>
          <a:sx n="53" d="100"/>
          <a:sy n="53" d="100"/>
        </p:scale>
        <p:origin x="782" y="62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izkoryu@tokyo-cci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38262" y="5168757"/>
            <a:ext cx="7260741" cy="5401479"/>
          </a:xfrm>
          <a:prstGeom prst="rect">
            <a:avLst/>
          </a:prstGeom>
          <a:ln>
            <a:solidFill>
              <a:srgbClr val="666633"/>
            </a:solidFill>
          </a:ln>
        </p:spPr>
        <p:txBody>
          <a:bodyPr wrap="square">
            <a:spAutoFit/>
          </a:bodyPr>
          <a:lstStyle/>
          <a:p>
            <a:endParaRPr lang="en-US" altLang="ja-JP" sz="1700" b="1" dirty="0"/>
          </a:p>
          <a:p>
            <a:endParaRPr lang="en-US" altLang="ja-JP" sz="1600" b="1" dirty="0"/>
          </a:p>
          <a:p>
            <a:r>
              <a:rPr lang="ja-JP" altLang="en-US" sz="1600" b="1" dirty="0"/>
              <a:t>●募集商品イメージ</a:t>
            </a:r>
            <a:endParaRPr lang="en-US" altLang="ja-JP" sz="1600" b="1" dirty="0"/>
          </a:p>
          <a:p>
            <a:r>
              <a:rPr lang="ja-JP" altLang="en-US" sz="1400" dirty="0"/>
              <a:t>　・栗、ナッツ、餡子を使ったスイーツ</a:t>
            </a:r>
          </a:p>
          <a:p>
            <a:r>
              <a:rPr lang="ja-JP" altLang="en-US" sz="1400" dirty="0"/>
              <a:t>　・インスタ映え、しずる感を全面に出した食品</a:t>
            </a:r>
          </a:p>
          <a:p>
            <a:r>
              <a:rPr lang="ja-JP" altLang="en-US" sz="1400" dirty="0"/>
              <a:t>　・製造、職人技にこだわった希少性の食品</a:t>
            </a:r>
          </a:p>
          <a:p>
            <a:r>
              <a:rPr lang="ja-JP" altLang="en-US" sz="1400" dirty="0"/>
              <a:t>　・カレーやスープ、冷凍米飯など、簡単料理で簡便性の高い総菜</a:t>
            </a:r>
          </a:p>
          <a:p>
            <a:r>
              <a:rPr lang="ja-JP" altLang="en-US" sz="1400" dirty="0"/>
              <a:t>　・母の日やクリスマス等、イベントに合わせたシーズナル商品</a:t>
            </a:r>
            <a:endParaRPr lang="en-US" altLang="ja-JP" sz="600" dirty="0">
              <a:solidFill>
                <a:prstClr val="black"/>
              </a:solidFill>
            </a:endParaRPr>
          </a:p>
          <a:p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r>
              <a:rPr lang="ja-JP" altLang="en-US" sz="1600" b="1" dirty="0"/>
              <a:t>●購入者・ターゲット層</a:t>
            </a:r>
            <a:endParaRPr lang="en-US" altLang="ja-JP" sz="1600" b="1" dirty="0"/>
          </a:p>
          <a:p>
            <a:r>
              <a:rPr lang="ja-JP" altLang="en-US" sz="1400" dirty="0"/>
              <a:t>　➀</a:t>
            </a:r>
            <a:r>
              <a:rPr lang="en-US" altLang="ja-JP" sz="1400" dirty="0"/>
              <a:t>30</a:t>
            </a:r>
            <a:r>
              <a:rPr lang="ja-JP" altLang="en-US" sz="1400" dirty="0"/>
              <a:t>～</a:t>
            </a:r>
            <a:r>
              <a:rPr lang="en-US" altLang="ja-JP" sz="1400" dirty="0"/>
              <a:t>60</a:t>
            </a:r>
            <a:r>
              <a:rPr lang="ja-JP" altLang="en-US" sz="1400" dirty="0"/>
              <a:t>代女性</a:t>
            </a:r>
          </a:p>
          <a:p>
            <a:r>
              <a:rPr lang="ja-JP" altLang="en-US" sz="1400" dirty="0"/>
              <a:t>　　流行りやビジュアルに敏感な方</a:t>
            </a:r>
          </a:p>
          <a:p>
            <a:r>
              <a:rPr lang="ja-JP" altLang="en-US" sz="1400" dirty="0"/>
              <a:t>　➁</a:t>
            </a:r>
            <a:r>
              <a:rPr lang="en-US" altLang="ja-JP" sz="1400" dirty="0"/>
              <a:t>50</a:t>
            </a:r>
            <a:r>
              <a:rPr lang="ja-JP" altLang="en-US" sz="1400" dirty="0"/>
              <a:t>～</a:t>
            </a:r>
            <a:r>
              <a:rPr lang="en-US" altLang="ja-JP" sz="1400" dirty="0"/>
              <a:t>70</a:t>
            </a:r>
            <a:r>
              <a:rPr lang="ja-JP" altLang="en-US" sz="1400" dirty="0"/>
              <a:t>代男性</a:t>
            </a:r>
          </a:p>
          <a:p>
            <a:r>
              <a:rPr lang="ja-JP" altLang="en-US" sz="1400" dirty="0"/>
              <a:t>　　商品だけでなく、その背景にあるものや</a:t>
            </a:r>
            <a:endParaRPr lang="en-US" altLang="ja-JP" sz="1400" dirty="0"/>
          </a:p>
          <a:p>
            <a:r>
              <a:rPr lang="ja-JP" altLang="en-US" sz="1400" dirty="0"/>
              <a:t>　　モノづくりに興味のある方</a:t>
            </a:r>
          </a:p>
          <a:p>
            <a:r>
              <a:rPr lang="ja-JP" altLang="en-US" sz="1200" b="1" dirty="0">
                <a:latin typeface="+mn-ea"/>
              </a:rPr>
              <a:t>　</a:t>
            </a:r>
            <a:r>
              <a:rPr lang="en-US" altLang="ja-JP" sz="1200" b="1" dirty="0">
                <a:solidFill>
                  <a:srgbClr val="0070C0"/>
                </a:solidFill>
                <a:latin typeface="+mn-ea"/>
              </a:rPr>
              <a:t>※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右</a:t>
            </a:r>
            <a:r>
              <a:rPr lang="en-US" altLang="ja-JP" sz="1200" b="1" u="sng" dirty="0">
                <a:solidFill>
                  <a:srgbClr val="0070C0"/>
                </a:solidFill>
                <a:latin typeface="+mn-ea"/>
              </a:rPr>
              <a:t>QR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コード（セレクトショップサイト）から</a:t>
            </a:r>
          </a:p>
          <a:p>
            <a:r>
              <a:rPr lang="ja-JP" altLang="en-US" sz="1200" b="1" dirty="0">
                <a:solidFill>
                  <a:srgbClr val="0070C0"/>
                </a:solidFill>
                <a:latin typeface="+mn-ea"/>
              </a:rPr>
              <a:t>　　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掲載商品のイメージを必ず確認の上、ご応募ください。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lvl="0"/>
            <a:endParaRPr lang="en-US" altLang="ja-JP" sz="600" b="1" u="sng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r>
              <a:rPr lang="ja-JP" altLang="en-US" sz="1600" b="1" dirty="0">
                <a:solidFill>
                  <a:prstClr val="black"/>
                </a:solidFill>
              </a:rPr>
              <a:t>●条件面</a:t>
            </a:r>
            <a:endParaRPr lang="en-US" altLang="ja-JP" sz="160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・直取引、個別宅配（メーカー直送）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</a:rPr>
              <a:t>送料はリンベル社にて負担</a:t>
            </a: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・賞味期間４日以上の商品</a:t>
            </a: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・月</a:t>
            </a:r>
            <a:r>
              <a:rPr lang="en-US" altLang="ja-JP" sz="1400" dirty="0">
                <a:solidFill>
                  <a:prstClr val="black"/>
                </a:solidFill>
              </a:rPr>
              <a:t>200</a:t>
            </a:r>
            <a:r>
              <a:rPr lang="ja-JP" altLang="en-US" sz="1400" dirty="0">
                <a:solidFill>
                  <a:prstClr val="black"/>
                </a:solidFill>
              </a:rPr>
              <a:t>セット以上出荷可能な商品</a:t>
            </a: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・リードタイム５日以内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38592" y="1975643"/>
            <a:ext cx="7060221" cy="1222839"/>
          </a:xfrm>
          <a:prstGeom prst="roundRect">
            <a:avLst/>
          </a:prstGeom>
          <a:solidFill>
            <a:srgbClr val="C3A6DE"/>
          </a:solidFill>
          <a:ln>
            <a:solidFill>
              <a:srgbClr val="66663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91914" y="3305231"/>
            <a:ext cx="7252412" cy="887298"/>
            <a:chOff x="306202" y="2855882"/>
            <a:chExt cx="8257578" cy="887298"/>
          </a:xfrm>
        </p:grpSpPr>
        <p:sp>
          <p:nvSpPr>
            <p:cNvPr id="14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343070"/>
              <a:ext cx="82575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　場</a:t>
              </a:r>
              <a:r>
                <a:rPr lang="ja-JP" altLang="en-US" sz="2000" dirty="0">
                  <a:solidFill>
                    <a:srgbClr val="666633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dirty="0" err="1">
                  <a:latin typeface="+mj-ea"/>
                  <a:ea typeface="+mj-ea"/>
                  <a:cs typeface="メイリオ" panose="020B0604030504040204" pitchFamily="34" charset="-128"/>
                </a:rPr>
                <a:t>Hall&amp;Conference</a:t>
              </a:r>
              <a:r>
                <a:rPr lang="en-US" altLang="ja-JP" sz="1600" dirty="0">
                  <a:latin typeface="+mj-ea"/>
                  <a:ea typeface="+mj-ea"/>
                  <a:cs typeface="メイリオ" panose="020B0604030504040204" pitchFamily="34" charset="-128"/>
                </a:rPr>
                <a:t> Room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）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対面式商談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25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855882"/>
              <a:ext cx="7898369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開催日時</a:t>
              </a:r>
              <a:r>
                <a:rPr lang="ja-JP" altLang="en-US" sz="2000" b="1" dirty="0">
                  <a:latin typeface="+mj-ea"/>
                  <a:ea typeface="+mj-ea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16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日（火）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04734" y="1858537"/>
            <a:ext cx="395066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リンベル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 </a:t>
            </a:r>
            <a:r>
              <a:rPr kumimoji="1" lang="ja-JP" altLang="en-US" sz="1200" dirty="0">
                <a:latin typeface="+mj-ea"/>
                <a:ea typeface="+mj-ea"/>
              </a:rPr>
              <a:t>について</a:t>
            </a:r>
            <a:r>
              <a:rPr kumimoji="1" lang="en-US" altLang="ja-JP" sz="1200" dirty="0">
                <a:latin typeface="+mj-ea"/>
                <a:ea typeface="+mj-ea"/>
              </a:rPr>
              <a:t>…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61812" y="2273726"/>
            <a:ext cx="679244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200" dirty="0">
                <a:latin typeface="+mj-ea"/>
                <a:ea typeface="+mj-ea"/>
              </a:rPr>
              <a:t>カタログギフトの企画・制作・販売を行うカタログギフト業界のリーディングカンパニーです。カタログギフトで培ったノウハウを結集し、通信販売や雑誌内通信販売タイアップも実施しております（小学館や婦人画報のお取り寄せ通販など）</a:t>
            </a:r>
            <a:endParaRPr lang="en-US" altLang="ja-JP" sz="1200" dirty="0">
              <a:latin typeface="+mj-ea"/>
              <a:ea typeface="+mj-ea"/>
            </a:endParaRPr>
          </a:p>
          <a:p>
            <a:pPr>
              <a:spcBef>
                <a:spcPts val="600"/>
              </a:spcBef>
            </a:pP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ギフト承り件数：年間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950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万件　年間売上：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868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億円（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2023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年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月期）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76954" y="327632"/>
            <a:ext cx="3642467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</a:t>
            </a:r>
            <a:r>
              <a:rPr kumimoji="1" lang="ja-JP" altLang="en-US" sz="2400" b="1" dirty="0"/>
              <a:t>サプライヤー募集！</a:t>
            </a:r>
          </a:p>
        </p:txBody>
      </p:sp>
      <p:sp>
        <p:nvSpPr>
          <p:cNvPr id="22" name="正方形/長方形 21"/>
          <p:cNvSpPr/>
          <p:nvPr/>
        </p:nvSpPr>
        <p:spPr bwMode="white">
          <a:xfrm>
            <a:off x="301577" y="883180"/>
            <a:ext cx="3585018" cy="463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東商バイヤーズミーティング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 bwMode="white">
          <a:xfrm>
            <a:off x="-233138" y="1107193"/>
            <a:ext cx="6936928" cy="1031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リンベル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との個別商談会</a:t>
            </a:r>
            <a:endParaRPr lang="ja-JP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750937" y="4346354"/>
            <a:ext cx="5675689" cy="736182"/>
            <a:chOff x="-158132" y="4943397"/>
            <a:chExt cx="7574055" cy="736182"/>
          </a:xfrm>
        </p:grpSpPr>
        <p:sp>
          <p:nvSpPr>
            <p:cNvPr id="7" name="正方形/長方形 6"/>
            <p:cNvSpPr/>
            <p:nvPr/>
          </p:nvSpPr>
          <p:spPr>
            <a:xfrm>
              <a:off x="-158132" y="4943397"/>
              <a:ext cx="75740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b="1" dirty="0">
                  <a:latin typeface="+mn-ea"/>
                </a:rPr>
                <a:t>　 </a:t>
              </a:r>
              <a:r>
                <a:rPr lang="ja-JP" altLang="en-US" sz="2400" b="1" dirty="0">
                  <a:latin typeface="+mn-ea"/>
                </a:rPr>
                <a:t>食品全般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（</a:t>
              </a:r>
              <a:r>
                <a:rPr lang="ja-JP" altLang="en-US" sz="1800" b="1" dirty="0">
                  <a:effectLst/>
                  <a:latin typeface="+mn-ea"/>
                  <a:cs typeface="Times New Roman" panose="02020603050405020304" pitchFamily="18" charset="0"/>
                </a:rPr>
                <a:t>特に 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スイーツ、総菜、季節商品）</a:t>
              </a:r>
              <a:endParaRPr lang="ja-JP" altLang="en-US" sz="1050" b="1" dirty="0">
                <a:latin typeface="+mn-ea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53005" y="5371802"/>
              <a:ext cx="694349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※ GMS</a:t>
              </a:r>
              <a:r>
                <a:rPr lang="ja-JP" altLang="en-US" sz="1400" b="1" dirty="0"/>
                <a:t>等で幅広く流通している商品は除く。パーソナルギフト</a:t>
              </a:r>
              <a:endParaRPr lang="en-US" altLang="ja-JP" sz="1400" b="1" dirty="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38262" y="4270615"/>
            <a:ext cx="7252412" cy="831282"/>
          </a:xfrm>
          <a:prstGeom prst="rect">
            <a:avLst/>
          </a:prstGeom>
          <a:noFill/>
          <a:ln>
            <a:solidFill>
              <a:srgbClr val="66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764258" y="8572648"/>
            <a:ext cx="2114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※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掲載</a:t>
            </a:r>
            <a:r>
              <a:rPr lang="ja-JP" altLang="en-US" sz="900" dirty="0">
                <a:solidFill>
                  <a:srgbClr val="000000"/>
                </a:solidFill>
                <a:latin typeface="+mj-ea"/>
                <a:ea typeface="+mj-ea"/>
              </a:rPr>
              <a:t>サイト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イメージ</a:t>
            </a:r>
            <a:endParaRPr lang="en-US" altLang="ja-JP" sz="900" b="0" i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2541" y="5238055"/>
            <a:ext cx="7055006" cy="32153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u="sng" dirty="0">
                <a:solidFill>
                  <a:schemeClr val="tx1"/>
                </a:solidFill>
              </a:rPr>
              <a:t>以下の要件にあう商品を募集いたします</a:t>
            </a:r>
            <a:endParaRPr lang="en-US" altLang="ja-JP" b="1" u="sng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6590" y="4395844"/>
            <a:ext cx="72440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666633"/>
                </a:solidFill>
              </a:rPr>
              <a:t>募集カテゴリー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4975273" y="10028587"/>
            <a:ext cx="1692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▲リンベルセレクトショップ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サイトはこちら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</p:txBody>
      </p:sp>
      <p:pic>
        <p:nvPicPr>
          <p:cNvPr id="10" name="図 9" descr="時計, 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8B733E0C-4963-EBC9-673E-05958DE19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1131323"/>
            <a:ext cx="2695021" cy="499615"/>
          </a:xfrm>
          <a:prstGeom prst="rect">
            <a:avLst/>
          </a:prstGeom>
        </p:spPr>
      </p:pic>
      <p:pic>
        <p:nvPicPr>
          <p:cNvPr id="21" name="図 20" descr="テキスト, 手紙&#10;&#10;自動的に生成された説明">
            <a:extLst>
              <a:ext uri="{FF2B5EF4-FFF2-40B4-BE49-F238E27FC236}">
                <a16:creationId xmlns:a16="http://schemas.microsoft.com/office/drawing/2014/main" id="{1831E0BB-C9CF-DFEE-2E22-C95963F18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627" y="7278649"/>
            <a:ext cx="3206759" cy="1209813"/>
          </a:xfrm>
          <a:prstGeom prst="rect">
            <a:avLst/>
          </a:prstGeom>
        </p:spPr>
      </p:pic>
      <p:pic>
        <p:nvPicPr>
          <p:cNvPr id="24" name="図 23" descr="QR コード&#10;&#10;自動的に生成された説明">
            <a:extLst>
              <a:ext uri="{FF2B5EF4-FFF2-40B4-BE49-F238E27FC236}">
                <a16:creationId xmlns:a16="http://schemas.microsoft.com/office/drawing/2014/main" id="{E2E7E75C-1D43-F923-1F5F-BE7B81FD7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5980" y="9021516"/>
            <a:ext cx="950702" cy="9507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39487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・商談会当日は、会社案内やサンプル、商品パンフレットをご持参ください。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・会場内外問わず、調理行為、危険物の持ち込みは出来ません。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・本商談会を契機に発生した取引等に関するトラブル・損害について、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当商工会議所は一切責任を負いかねますので、ご了承のうえお申し込みください。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004140"/>
              </p:ext>
            </p:extLst>
          </p:nvPr>
        </p:nvGraphicFramePr>
        <p:xfrm>
          <a:off x="117239" y="759231"/>
          <a:ext cx="7347194" cy="34805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リンベルとの個別商談会</a:t>
                      </a:r>
                      <a:r>
                        <a:rPr kumimoji="1" lang="ja-JP" altLang="en-US" sz="2200" dirty="0"/>
                        <a:t>　</a:t>
                      </a:r>
                      <a:r>
                        <a:rPr kumimoji="1" lang="ja-JP" altLang="en-US" sz="2000" dirty="0"/>
                        <a:t>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２０２４</a:t>
                      </a:r>
                      <a:r>
                        <a:rPr kumimoji="1" lang="zh-TW" altLang="en-US" sz="1200" dirty="0"/>
                        <a:t>年</a:t>
                      </a:r>
                      <a:r>
                        <a:rPr kumimoji="1" lang="ja-JP" altLang="en-US" sz="1200" dirty="0"/>
                        <a:t>４</a:t>
                      </a:r>
                      <a:r>
                        <a:rPr kumimoji="1" lang="zh-TW" altLang="en-US" sz="1200" dirty="0"/>
                        <a:t>月</a:t>
                      </a:r>
                      <a:r>
                        <a:rPr kumimoji="1" lang="ja-JP" altLang="en-US" sz="1200" dirty="0"/>
                        <a:t>１６</a:t>
                      </a:r>
                      <a:r>
                        <a:rPr kumimoji="1" lang="zh-TW" altLang="en-US" sz="1200" dirty="0"/>
                        <a:t>日</a:t>
                      </a:r>
                      <a:r>
                        <a:rPr kumimoji="1" lang="ja-JP" altLang="en-US" sz="1200" dirty="0"/>
                        <a:t>（火）１０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r>
                        <a:rPr kumimoji="1" lang="zh-TW" altLang="en-US" sz="1200" dirty="0"/>
                        <a:t>～</a:t>
                      </a:r>
                      <a:r>
                        <a:rPr kumimoji="1" lang="ja-JP" altLang="en-US" sz="1200" dirty="0"/>
                        <a:t>１７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endParaRPr kumimoji="1" lang="en-US" altLang="zh-TW" sz="1200" dirty="0"/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集合時間は各社により異なります。詳細のご案内は商談会２週間前迄にメールでご連絡します。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商談時間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２５分　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8350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参 加 費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sng" dirty="0"/>
                        <a:t>無料</a:t>
                      </a:r>
                      <a:r>
                        <a:rPr kumimoji="1" lang="ja-JP" altLang="en-US" sz="1100" u="none" dirty="0"/>
                        <a:t>　（</a:t>
                      </a:r>
                      <a:r>
                        <a:rPr kumimoji="1" lang="en-US" altLang="ja-JP" sz="1100" u="none" dirty="0"/>
                        <a:t>※</a:t>
                      </a:r>
                      <a:r>
                        <a:rPr kumimoji="1" lang="ja-JP" altLang="en-US" sz="1100" u="none" dirty="0"/>
                        <a:t>商工会議所　</a:t>
                      </a:r>
                      <a:r>
                        <a:rPr kumimoji="1" lang="ja-JP" altLang="en-US" sz="1100" b="1" u="none" dirty="0">
                          <a:solidFill>
                            <a:srgbClr val="FF0000"/>
                          </a:solidFill>
                        </a:rPr>
                        <a:t>会員限定</a:t>
                      </a:r>
                      <a:r>
                        <a:rPr kumimoji="1" lang="ja-JP" altLang="en-US" sz="1100" u="none" dirty="0"/>
                        <a:t>）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050" u="none" dirty="0">
                          <a:solidFill>
                            <a:srgbClr val="FF0000"/>
                          </a:solidFill>
                        </a:rPr>
                        <a:t>エントリーシートによる１次選考の通過者のみ、当日商談可能となります。</a:t>
                      </a:r>
                      <a:endParaRPr kumimoji="1" lang="ja-JP" altLang="en-US" sz="1100" b="0" dirty="0">
                        <a:solidFill>
                          <a:srgbClr val="FF0000"/>
                        </a:solidFill>
                        <a:latin typeface="HGｺﾞｼｯｸE" panose="020B0909000000000000" pitchFamily="49" charset="-128"/>
                        <a:ea typeface="HGｺﾞｼｯｸE" panose="020B0909000000000000" pitchFamily="49" charset="-128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定　　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２０社ほど　　</a:t>
                      </a:r>
                      <a:r>
                        <a:rPr kumimoji="1" lang="en-US" altLang="ja-JP" sz="1100" u="none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u="none" dirty="0">
                          <a:latin typeface="+mn-ea"/>
                          <a:ea typeface="+mn-ea"/>
                        </a:rPr>
                        <a:t>バイヤーによる事前選考がございます。</a:t>
                      </a:r>
                      <a:endParaRPr kumimoji="1" lang="ja-JP" altLang="en-US" sz="1100" b="0" u="none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127741004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募集対象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表面の募集カテゴリーに該当する商品を持つ事業者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大変恐縮ですが、</a:t>
                      </a:r>
                      <a:r>
                        <a:rPr kumimoji="1" lang="ja-JP" altLang="en-US" sz="1100" dirty="0"/>
                        <a:t>１社につきエントリーシート（ＦＣＰシート）１枚に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限らせていただきます。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２０２４年３月１日（金）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エントリーシート請求〆切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4306389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4123053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会議所のほか、東京商工会議所、リンベル株式会社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09644" y="4759747"/>
          <a:ext cx="7354791" cy="4082696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420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255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商談会当日連絡先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当日参加者の携帯電話等）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9003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93441" y="10023129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＜申込み先＞高崎商工会議所　経営支援課（担当：高橋・髙野） </a:t>
            </a: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　　　　　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027-361-5171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50" dirty="0" err="1">
                <a:solidFill>
                  <a:schemeClr val="tx1"/>
                </a:solidFill>
                <a:latin typeface="+mn-ea"/>
              </a:rPr>
              <a:t>E-mail:keieishien@takasakicci.or.jp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2"/>
              </a:rPr>
              <a:t>bizkoryu@tokyo-cci.or.jp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1823</TotalTime>
  <Words>756</Words>
  <Application>Microsoft Office PowerPoint</Application>
  <PresentationFormat>ユーザー設定</PresentationFormat>
  <Paragraphs>104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yu-takahashi</cp:lastModifiedBy>
  <cp:revision>332</cp:revision>
  <cp:lastPrinted>2023-07-24T03:53:34Z</cp:lastPrinted>
  <dcterms:created xsi:type="dcterms:W3CDTF">2019-10-15T07:51:00Z</dcterms:created>
  <dcterms:modified xsi:type="dcterms:W3CDTF">2024-02-02T04:28:32Z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