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3" r:id="rId5"/>
    <p:sldMasterId id="2147483665" r:id="rId6"/>
  </p:sldMasterIdLst>
  <p:notesMasterIdLst>
    <p:notesMasterId r:id="rId9"/>
  </p:notesMasterIdLst>
  <p:handoutMasterIdLst>
    <p:handoutMasterId r:id="rId10"/>
  </p:handoutMasterIdLst>
  <p:sldIdLst>
    <p:sldId id="264" r:id="rId7"/>
    <p:sldId id="263" r:id="rId8"/>
  </p:sldIdLst>
  <p:sldSz cx="7559675" cy="10691813"/>
  <p:notesSz cx="6635750" cy="9767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700"/>
    <a:srgbClr val="FDD100"/>
    <a:srgbClr val="000000"/>
    <a:srgbClr val="5C5C5C"/>
    <a:srgbClr val="FDD000"/>
    <a:srgbClr val="FF33CC"/>
    <a:srgbClr val="007130"/>
    <a:srgbClr val="67AF28"/>
    <a:srgbClr val="FFCC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64F757-5E79-4FA6-8C42-1941414AAFC5}" v="1" dt="2023-05-08T10:53:14.6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53"/>
    <p:restoredTop sz="96391" autoAdjust="0"/>
  </p:normalViewPr>
  <p:slideViewPr>
    <p:cSldViewPr snapToGrid="0" snapToObjects="1">
      <p:cViewPr>
        <p:scale>
          <a:sx n="124" d="100"/>
          <a:sy n="124" d="100"/>
        </p:scale>
        <p:origin x="492" y="48"/>
      </p:cViewPr>
      <p:guideLst>
        <p:guide orient="horz" pos="3367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3" d="100"/>
          <a:sy n="153" d="100"/>
        </p:scale>
        <p:origin x="37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496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59200" y="0"/>
            <a:ext cx="287496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B78E3-6B94-4546-8ED0-BBE37454D161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278938"/>
            <a:ext cx="287496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59200" y="9278938"/>
            <a:ext cx="287496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B7EC7-6C1B-4D61-88F6-DBFCF5EF0C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41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5492" cy="490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58723" y="0"/>
            <a:ext cx="2875492" cy="490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F23AA-BDED-6748-8FB1-D76B428F0567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52650" y="1220788"/>
            <a:ext cx="2330450" cy="3297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3575" y="4700796"/>
            <a:ext cx="5308600" cy="38461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77799"/>
            <a:ext cx="2875492" cy="490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58723" y="9277799"/>
            <a:ext cx="2875492" cy="490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40522E-35FC-C343-BD16-C7546671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035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269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ECFB137-335C-F544-B40B-3F86982A1C5C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72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B137-335C-F544-B40B-3F86982A1C5C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44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3FDD9ECF-D6FC-A145-882B-9196BD4F9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>
            <a:extLst>
              <a:ext uri="{FF2B5EF4-FFF2-40B4-BE49-F238E27FC236}">
                <a16:creationId xmlns:a16="http://schemas.microsoft.com/office/drawing/2014/main" id="{6DB2BB4E-8CF1-5A40-B529-16AD6C8255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59"/>
              </a:spcBef>
              <a:buFontTx/>
              <a:buNone/>
              <a:defRPr sz="1403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Meiryo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161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3FDD9ECF-D6FC-A145-882B-9196BD4F9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>
            <a:extLst>
              <a:ext uri="{FF2B5EF4-FFF2-40B4-BE49-F238E27FC236}">
                <a16:creationId xmlns:a16="http://schemas.microsoft.com/office/drawing/2014/main" id="{6DB2BB4E-8CF1-5A40-B529-16AD6C8255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59"/>
              </a:spcBef>
              <a:buFontTx/>
              <a:buNone/>
              <a:defRPr sz="1403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Meiryo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613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385903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99A9303-C6C9-B74B-8011-EC9B4DEF7AB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1"/>
            <a:ext cx="7559675" cy="190499"/>
          </a:xfrm>
          <a:prstGeom prst="rect">
            <a:avLst/>
          </a:prstGeom>
        </p:spPr>
      </p:pic>
      <p:pic>
        <p:nvPicPr>
          <p:cNvPr id="6" name="Picture 82" descr="https://dl.boxcloud.com/api/2.0/internal_files/481522477109/versions/509743873109/representations/png_paged_2048x2048/content/1.png?access_token=1!fwVTNxUS7RsmQcgFgrYoVpbrA4T8uL1YDyfdxeCZF46i5mK7i8HaBni5tcIB6Ni2Zk4cWosO3Khddy9uMupaYMZnRohF7gRYWV16TvrS-5_y9XdcWJrr13C25WZtBgajUqVAFcWFzOZ2-aYr7Hitz7nh0CmRrfu69ExWP40DNPNyG1rryydS5ts2_5M_8c3Yl8qfSh2ExtllAAKS2QpuvQ0pgxl4GKrzwio_ZEP0cKs4X8FY6hFxsB_cBy2KGBlpiTBrfmKFT5QDBk6zdlmNPdMmgBvcg8-rd5em1TdKGKdW_lPBmXRTc0sYVpJ0U4iD-_0frI7H5AtEESSSdquT7uoYJcz1AbO3jE9B5aSnEhu7f84osz_QfFqLsCGiieS-93Ra-ib1pOZFTZJEL1Hc1y4vfyoVVeqssXO_bBTODi5cw1HvYNwkZ8JMXoPmvGwUJ9Ash96bTMbJQazSc0sCydKctPWlpz2gccI-9YpmPf0UnQYeUwCeNezOFoBabqFiNtnbpcqEiADGbz8Z_Bhi8ztv-qXk5YQMG6SJRsKnl4JNBr2v7DGqetQptpiBlf35Rw..&amp;box_client_name=box-content-preview&amp;box_client_version=2.21.0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73" y="279400"/>
            <a:ext cx="1901126" cy="47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169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</p:sldLayoutIdLst>
  <p:txStyles>
    <p:titleStyle>
      <a:lvl1pPr algn="ctr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EA06F5-EE60-954B-A605-CE0A5A866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8335" y="1839327"/>
            <a:ext cx="687243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68074FD3-FC76-6E4F-B509-FB223EE4DB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59"/>
              </a:spcBef>
              <a:buFontTx/>
              <a:buNone/>
              <a:defRPr sz="1403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Meiryo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Meiryo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41395E3-CD65-DF4E-BB03-8733FC3B7C0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40671" y="327585"/>
            <a:ext cx="1357712" cy="53397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8CF69332-F263-3743-83BB-C23AC531493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75737"/>
            <a:ext cx="7559675" cy="17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594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E922789-CEC2-D14E-AB4D-97FD8B5A243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72906" y="4639810"/>
            <a:ext cx="2181089" cy="85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62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izkoryu@tokyo-cci.or.jp" TargetMode="External"/><Relationship Id="rId2" Type="http://schemas.openxmlformats.org/officeDocument/2006/relationships/hyperlink" Target="tel:027-361-5171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"/>
          <p:cNvSpPr txBox="1">
            <a:spLocks noChangeArrowheads="1"/>
          </p:cNvSpPr>
          <p:nvPr/>
        </p:nvSpPr>
        <p:spPr bwMode="auto">
          <a:xfrm>
            <a:off x="2306298" y="319233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4101375" y="8270174"/>
            <a:ext cx="1004026" cy="210454"/>
            <a:chOff x="2911123" y="7029231"/>
            <a:chExt cx="1563895" cy="210454"/>
          </a:xfrm>
        </p:grpSpPr>
        <p:cxnSp>
          <p:nvCxnSpPr>
            <p:cNvPr id="26" name="直線コネクタ 25"/>
            <p:cNvCxnSpPr/>
            <p:nvPr/>
          </p:nvCxnSpPr>
          <p:spPr>
            <a:xfrm>
              <a:off x="2911123" y="7029231"/>
              <a:ext cx="246451" cy="210454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3157574" y="7239685"/>
              <a:ext cx="1317444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/>
          <p:cNvGrpSpPr/>
          <p:nvPr/>
        </p:nvGrpSpPr>
        <p:grpSpPr>
          <a:xfrm>
            <a:off x="1715953" y="6995279"/>
            <a:ext cx="1658084" cy="213562"/>
            <a:chOff x="2029302" y="5871559"/>
            <a:chExt cx="1658084" cy="213562"/>
          </a:xfrm>
        </p:grpSpPr>
        <p:cxnSp>
          <p:nvCxnSpPr>
            <p:cNvPr id="30" name="直線コネクタ 29"/>
            <p:cNvCxnSpPr/>
            <p:nvPr/>
          </p:nvCxnSpPr>
          <p:spPr>
            <a:xfrm flipH="1">
              <a:off x="3422073" y="5871559"/>
              <a:ext cx="265313" cy="213562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H="1">
              <a:off x="2029302" y="6085121"/>
              <a:ext cx="1392771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グループ化 31"/>
          <p:cNvGrpSpPr/>
          <p:nvPr/>
        </p:nvGrpSpPr>
        <p:grpSpPr>
          <a:xfrm>
            <a:off x="256980" y="714922"/>
            <a:ext cx="6874714" cy="1627749"/>
            <a:chOff x="158315" y="682278"/>
            <a:chExt cx="7172300" cy="1788595"/>
          </a:xfrm>
        </p:grpSpPr>
        <p:sp>
          <p:nvSpPr>
            <p:cNvPr id="33" name="平行四辺形 2"/>
            <p:cNvSpPr/>
            <p:nvPr/>
          </p:nvSpPr>
          <p:spPr>
            <a:xfrm>
              <a:off x="158315" y="861370"/>
              <a:ext cx="7138036" cy="135691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/>
                <a:t>　</a:t>
              </a:r>
            </a:p>
          </p:txBody>
        </p:sp>
        <p:sp>
          <p:nvSpPr>
            <p:cNvPr id="34" name="正方形/長方形 33"/>
            <p:cNvSpPr/>
            <p:nvPr/>
          </p:nvSpPr>
          <p:spPr bwMode="white">
            <a:xfrm>
              <a:off x="326355" y="682278"/>
              <a:ext cx="7004260" cy="1788595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ja-JP" altLang="en-US" sz="2400" dirty="0">
                  <a:solidFill>
                    <a:schemeClr val="accent4"/>
                  </a:solidFill>
                  <a:latin typeface="+mn-ea"/>
                </a:rPr>
                <a:t>東商バイヤーズミーティング</a:t>
              </a:r>
              <a:endParaRPr lang="en-US" altLang="ja-JP" sz="2400" dirty="0">
                <a:solidFill>
                  <a:schemeClr val="accent4"/>
                </a:solidFill>
                <a:latin typeface="+mn-ea"/>
              </a:endParaRPr>
            </a:p>
            <a:p>
              <a:pPr>
                <a:defRPr/>
              </a:pPr>
              <a:endParaRPr lang="en-US" altLang="ja-JP" sz="1050" dirty="0">
                <a:solidFill>
                  <a:schemeClr val="accent4"/>
                </a:solidFill>
                <a:latin typeface="+mn-ea"/>
              </a:endParaRPr>
            </a:p>
            <a:p>
              <a:pPr>
                <a:defRPr/>
              </a:pPr>
              <a:r>
                <a:rPr lang="ja-JP" altLang="en-US" sz="2800" b="1" dirty="0">
                  <a:solidFill>
                    <a:schemeClr val="accent4"/>
                  </a:solidFill>
                  <a:latin typeface="+mn-ea"/>
                </a:rPr>
                <a:t>ドン・キホーテ・ユニーとの個別商談会</a:t>
              </a:r>
              <a:r>
                <a:rPr lang="ja-JP" altLang="en-US" sz="2400" b="1" dirty="0">
                  <a:solidFill>
                    <a:schemeClr val="accent4"/>
                  </a:solidFill>
                  <a:latin typeface="+mn-ea"/>
                </a:rPr>
                <a:t>　</a:t>
              </a:r>
              <a:endParaRPr lang="ja-JP" altLang="en-US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st="50800" dir="5400000" sy="-100000" algn="bl" rotWithShape="0"/>
                </a:effectLst>
                <a:latin typeface="+mn-ea"/>
              </a:endParaRPr>
            </a:p>
          </p:txBody>
        </p:sp>
      </p:grpSp>
      <p:sp>
        <p:nvSpPr>
          <p:cNvPr id="35" name="テキスト ボックス 1"/>
          <p:cNvSpPr txBox="1">
            <a:spLocks noChangeArrowheads="1"/>
          </p:cNvSpPr>
          <p:nvPr/>
        </p:nvSpPr>
        <p:spPr bwMode="auto">
          <a:xfrm>
            <a:off x="2231509" y="869586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159503" y="3466792"/>
            <a:ext cx="7400172" cy="819655"/>
            <a:chOff x="306201" y="2985080"/>
            <a:chExt cx="8083448" cy="819655"/>
          </a:xfrm>
        </p:grpSpPr>
        <p:sp>
          <p:nvSpPr>
            <p:cNvPr id="37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3343070"/>
              <a:ext cx="808344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400" dirty="0">
                  <a:solidFill>
                    <a:schemeClr val="accent4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会　場</a:t>
              </a:r>
              <a:r>
                <a:rPr lang="ja-JP" altLang="en-US" sz="24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　　　東京商工会議所　会議室</a:t>
              </a:r>
              <a:r>
                <a:rPr lang="ja-JP" altLang="en-US" sz="20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（</a:t>
              </a:r>
              <a:r>
                <a:rPr lang="en-US" altLang="ja-JP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※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会場での対面式）</a:t>
              </a:r>
              <a:endPara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34" charset="-128"/>
              </a:endParaRPr>
            </a:p>
          </p:txBody>
        </p:sp>
        <p:sp>
          <p:nvSpPr>
            <p:cNvPr id="38" name="テキスト ボックス 37"/>
            <p:cNvSpPr txBox="1">
              <a:spLocks noChangeArrowheads="1"/>
            </p:cNvSpPr>
            <p:nvPr/>
          </p:nvSpPr>
          <p:spPr bwMode="auto">
            <a:xfrm>
              <a:off x="306201" y="2985080"/>
              <a:ext cx="789836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400" dirty="0">
                  <a:solidFill>
                    <a:schemeClr val="accent4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開催日時</a:t>
              </a:r>
              <a:r>
                <a:rPr lang="ja-JP" altLang="en-US" sz="24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　２０２３年８月２２日（火）１０：００～１７：００</a:t>
              </a:r>
              <a:endPara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34" charset="-128"/>
              </a:endParaRPr>
            </a:p>
          </p:txBody>
        </p:sp>
      </p:grpSp>
      <p:sp>
        <p:nvSpPr>
          <p:cNvPr id="40" name="正方形/長方形 39"/>
          <p:cNvSpPr/>
          <p:nvPr/>
        </p:nvSpPr>
        <p:spPr>
          <a:xfrm>
            <a:off x="502257" y="9250659"/>
            <a:ext cx="667334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/>
              <a:t>１．催事展開可能事業者</a:t>
            </a:r>
            <a:endParaRPr lang="en-US" altLang="ja-JP" sz="1400" dirty="0"/>
          </a:p>
          <a:p>
            <a:r>
              <a:rPr lang="ja-JP" altLang="en-US" sz="1400" dirty="0"/>
              <a:t>２．</a:t>
            </a:r>
            <a:r>
              <a:rPr lang="en-US" altLang="ja-JP" sz="1400" dirty="0"/>
              <a:t>PL</a:t>
            </a:r>
            <a:r>
              <a:rPr lang="ja-JP" altLang="en-US" sz="1400" dirty="0"/>
              <a:t>保険加入していること</a:t>
            </a:r>
            <a:endParaRPr lang="en-US" altLang="ja-JP" sz="1400" dirty="0"/>
          </a:p>
          <a:p>
            <a:r>
              <a:rPr lang="ja-JP" altLang="en-US" sz="1400" dirty="0"/>
              <a:t>３．リードタイム１</a:t>
            </a:r>
            <a:r>
              <a:rPr lang="en-US" altLang="ja-JP" sz="1400" dirty="0"/>
              <a:t>WEEK</a:t>
            </a:r>
            <a:r>
              <a:rPr lang="ja-JP" altLang="en-US" sz="1400" dirty="0"/>
              <a:t>以内が希望</a:t>
            </a:r>
            <a:endParaRPr lang="en-US" altLang="ja-JP" sz="1400" dirty="0"/>
          </a:p>
          <a:p>
            <a:r>
              <a:rPr lang="ja-JP" altLang="en-US" sz="1400" dirty="0"/>
              <a:t>４．最低ロットや賞味期限の制約は設けません。</a:t>
            </a:r>
            <a:br>
              <a:rPr lang="en-US" altLang="ja-JP" sz="1400" dirty="0"/>
            </a:br>
            <a:r>
              <a:rPr lang="ja-JP" altLang="en-US" sz="1400" dirty="0"/>
              <a:t>　　</a:t>
            </a:r>
            <a:r>
              <a:rPr lang="en-US" altLang="ja-JP" sz="1400" dirty="0"/>
              <a:t>※</a:t>
            </a:r>
            <a:r>
              <a:rPr lang="ja-JP" altLang="en-US" sz="1400" dirty="0"/>
              <a:t>カテゴリーに応じて、個別に判断、対応いたします。</a:t>
            </a:r>
            <a:endParaRPr lang="en-US" altLang="ja-JP" sz="1400" dirty="0"/>
          </a:p>
        </p:txBody>
      </p:sp>
      <p:grpSp>
        <p:nvGrpSpPr>
          <p:cNvPr id="44" name="グループ化 43"/>
          <p:cNvGrpSpPr/>
          <p:nvPr/>
        </p:nvGrpSpPr>
        <p:grpSpPr>
          <a:xfrm>
            <a:off x="316772" y="8735475"/>
            <a:ext cx="6852550" cy="413584"/>
            <a:chOff x="308850" y="5356540"/>
            <a:chExt cx="6852550" cy="413584"/>
          </a:xfrm>
        </p:grpSpPr>
        <p:cxnSp>
          <p:nvCxnSpPr>
            <p:cNvPr id="46" name="直線コネクタ 45"/>
            <p:cNvCxnSpPr/>
            <p:nvPr/>
          </p:nvCxnSpPr>
          <p:spPr>
            <a:xfrm>
              <a:off x="2876483" y="5602872"/>
              <a:ext cx="4284917" cy="0"/>
            </a:xfrm>
            <a:prstGeom prst="line">
              <a:avLst/>
            </a:prstGeom>
            <a:ln w="28575">
              <a:solidFill>
                <a:schemeClr val="accent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正方形/長方形 47"/>
            <p:cNvSpPr/>
            <p:nvPr/>
          </p:nvSpPr>
          <p:spPr bwMode="white">
            <a:xfrm>
              <a:off x="308850" y="5356540"/>
              <a:ext cx="2475258" cy="4135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sz="2400" dirty="0">
                  <a:solidFill>
                    <a:schemeClr val="accent4"/>
                  </a:solidFill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応募要件</a:t>
              </a:r>
            </a:p>
          </p:txBody>
        </p:sp>
      </p:grpSp>
      <p:sp>
        <p:nvSpPr>
          <p:cNvPr id="49" name="テキスト ボックス 48"/>
          <p:cNvSpPr txBox="1"/>
          <p:nvPr/>
        </p:nvSpPr>
        <p:spPr>
          <a:xfrm>
            <a:off x="2700345" y="305260"/>
            <a:ext cx="4605467" cy="510778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kumimoji="1" lang="ja-JP" altLang="en-US" sz="2400" b="1" dirty="0">
                <a:solidFill>
                  <a:srgbClr val="FF0000"/>
                </a:solidFill>
              </a:rPr>
              <a:t>食品</a:t>
            </a:r>
            <a:r>
              <a:rPr kumimoji="1" lang="ja-JP" altLang="en-US" sz="2400" b="1" dirty="0"/>
              <a:t>サプライヤー募集！</a:t>
            </a:r>
          </a:p>
        </p:txBody>
      </p:sp>
      <p:grpSp>
        <p:nvGrpSpPr>
          <p:cNvPr id="52" name="グループ化 51"/>
          <p:cNvGrpSpPr/>
          <p:nvPr/>
        </p:nvGrpSpPr>
        <p:grpSpPr>
          <a:xfrm>
            <a:off x="148887" y="4393958"/>
            <a:ext cx="6915927" cy="413584"/>
            <a:chOff x="164127" y="4397318"/>
            <a:chExt cx="6915927" cy="413584"/>
          </a:xfrm>
        </p:grpSpPr>
        <p:sp>
          <p:nvSpPr>
            <p:cNvPr id="56" name="正方形/長方形 55"/>
            <p:cNvSpPr/>
            <p:nvPr/>
          </p:nvSpPr>
          <p:spPr bwMode="white">
            <a:xfrm>
              <a:off x="164127" y="4397318"/>
              <a:ext cx="2475258" cy="4135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sz="2400" dirty="0">
                  <a:solidFill>
                    <a:schemeClr val="accent4"/>
                  </a:solidFill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募集カテゴリー</a:t>
              </a:r>
            </a:p>
          </p:txBody>
        </p:sp>
        <p:cxnSp>
          <p:nvCxnSpPr>
            <p:cNvPr id="57" name="直線コネクタ 56"/>
            <p:cNvCxnSpPr/>
            <p:nvPr/>
          </p:nvCxnSpPr>
          <p:spPr>
            <a:xfrm>
              <a:off x="2795137" y="4621460"/>
              <a:ext cx="4284917" cy="0"/>
            </a:xfrm>
            <a:prstGeom prst="line">
              <a:avLst/>
            </a:prstGeom>
            <a:ln w="28575">
              <a:solidFill>
                <a:schemeClr val="accent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正方形/長方形 57"/>
          <p:cNvSpPr/>
          <p:nvPr/>
        </p:nvSpPr>
        <p:spPr>
          <a:xfrm>
            <a:off x="337629" y="4878601"/>
            <a:ext cx="75274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/>
              <a:t>食品全般</a:t>
            </a:r>
            <a:r>
              <a:rPr lang="ja-JP" altLang="en-US" dirty="0"/>
              <a:t>（</a:t>
            </a:r>
            <a:r>
              <a:rPr lang="ja-JP" altLang="en-US" sz="1600" dirty="0">
                <a:latin typeface="メイリオ" panose="020B0604030504040204" pitchFamily="50" charset="-128"/>
              </a:rPr>
              <a:t>加工食品、果物、菓子、酒・飲料、ギフト商品、産直品 等）</a:t>
            </a:r>
            <a:endParaRPr lang="en-US" altLang="ja-JP" sz="1600" dirty="0">
              <a:latin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</a:rPr>
              <a:t>温度帯は問いません。</a:t>
            </a:r>
            <a:endParaRPr lang="en-US" altLang="ja-JP" sz="1400" dirty="0">
              <a:latin typeface="メイリオ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209341" y="5648857"/>
            <a:ext cx="28993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　■ 想定される取扱い先　</a:t>
            </a:r>
            <a:endParaRPr lang="ja-JP" altLang="en-US" b="1" u="sng" dirty="0"/>
          </a:p>
        </p:txBody>
      </p:sp>
      <p:sp>
        <p:nvSpPr>
          <p:cNvPr id="60" name="正方形/長方形 59"/>
          <p:cNvSpPr/>
          <p:nvPr/>
        </p:nvSpPr>
        <p:spPr>
          <a:xfrm>
            <a:off x="3162881" y="7609922"/>
            <a:ext cx="2755319" cy="7540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700" b="1" dirty="0">
              <a:latin typeface="+mj-ea"/>
            </a:endParaRPr>
          </a:p>
          <a:p>
            <a:r>
              <a:rPr lang="ja-JP" altLang="en-US" b="1" dirty="0"/>
              <a:t>②ユニー店舗</a:t>
            </a:r>
            <a:br>
              <a:rPr lang="en-US" altLang="ja-JP" b="1" dirty="0"/>
            </a:br>
            <a:r>
              <a:rPr lang="ja-JP" altLang="en-US" b="1" dirty="0"/>
              <a:t>　</a:t>
            </a:r>
            <a:r>
              <a:rPr lang="ja-JP" altLang="en-US" sz="1400" b="1" dirty="0"/>
              <a:t>（対象：食品）</a:t>
            </a:r>
            <a:endParaRPr lang="en-US" altLang="ja-JP" sz="800" dirty="0">
              <a:solidFill>
                <a:srgbClr val="67AF28"/>
              </a:solidFill>
            </a:endParaRPr>
          </a:p>
        </p:txBody>
      </p:sp>
      <p:pic>
        <p:nvPicPr>
          <p:cNvPr id="61" name="Picture 4" descr="MEGAドン・キホーテ春日井店の店舗情報・WEBチラシ｜驚安の殿堂 ドン・キホーテ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7" t="11317" r="6040"/>
          <a:stretch/>
        </p:blipFill>
        <p:spPr bwMode="auto">
          <a:xfrm>
            <a:off x="599401" y="6414894"/>
            <a:ext cx="1765300" cy="1890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" descr="MEGAドン・キホーテUNY矢作店の店舗情報・駐車場情報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0" t="19677" r="6360" b="22841"/>
          <a:stretch/>
        </p:blipFill>
        <p:spPr bwMode="auto">
          <a:xfrm>
            <a:off x="4944856" y="7258942"/>
            <a:ext cx="2140584" cy="135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テキスト ボックス 37"/>
          <p:cNvSpPr txBox="1">
            <a:spLocks noChangeArrowheads="1"/>
          </p:cNvSpPr>
          <p:nvPr/>
        </p:nvSpPr>
        <p:spPr bwMode="auto">
          <a:xfrm>
            <a:off x="271728" y="2276521"/>
            <a:ext cx="6841872" cy="1123384"/>
          </a:xfrm>
          <a:prstGeom prst="rect">
            <a:avLst/>
          </a:prstGeom>
          <a:noFill/>
          <a:ln w="47625" cap="rnd" cmpd="thickThin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r>
              <a:rPr lang="ja-JP" altLang="en-US" sz="1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ブランドについて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国内外に店舗を有し、グループ売上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8000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億円。地域密着型の店舗を目指し、立地に応じた品ぞろえや価格戦略を行い、若年層からニューファミリー、高齢者まで幅広い客層に支持されております。近年は地域密着にさらに注力し、商品発掘も積極的に展開しております。</a:t>
            </a:r>
            <a:b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低価格商品に限らず、ギフト商品など付加価値の高い商品も広く募集いたします。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475577" y="6347571"/>
            <a:ext cx="2936939" cy="7540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700" b="1" dirty="0">
              <a:latin typeface="+mj-ea"/>
            </a:endParaRPr>
          </a:p>
          <a:p>
            <a:r>
              <a:rPr lang="ja-JP" altLang="en-US" b="1" dirty="0"/>
              <a:t>①ドン・キホーテ国内店</a:t>
            </a:r>
            <a:br>
              <a:rPr lang="en-US" altLang="ja-JP" b="1" dirty="0"/>
            </a:br>
            <a:r>
              <a:rPr lang="ja-JP" altLang="en-US" b="1" dirty="0"/>
              <a:t>　</a:t>
            </a:r>
            <a:r>
              <a:rPr lang="ja-JP" altLang="en-US" sz="1400" b="1" dirty="0"/>
              <a:t>（対象：食品）</a:t>
            </a:r>
            <a:endParaRPr lang="en-US" altLang="ja-JP" sz="800" dirty="0">
              <a:solidFill>
                <a:srgbClr val="67AF28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986548" y="5691282"/>
            <a:ext cx="414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お申込後、下記の担当バイヤーより事前選考を行います。</a:t>
            </a:r>
            <a:endParaRPr lang="en-US" altLang="ja-JP" sz="1100" dirty="0"/>
          </a:p>
          <a:p>
            <a:r>
              <a:rPr lang="en-US" altLang="ja-JP" sz="1100" dirty="0"/>
              <a:t>※</a:t>
            </a:r>
            <a:r>
              <a:rPr lang="ja-JP" altLang="en-US" sz="1100" dirty="0"/>
              <a:t>海外店舗もあるため、輸出に興味のある方もご相談頂けます。</a:t>
            </a:r>
            <a:endParaRPr lang="ja-JP" altLang="en-US" sz="1100" b="1" u="sng" dirty="0"/>
          </a:p>
        </p:txBody>
      </p:sp>
    </p:spTree>
    <p:extLst>
      <p:ext uri="{BB962C8B-B14F-4D97-AF65-F5344CB8AC3E}">
        <p14:creationId xmlns:p14="http://schemas.microsoft.com/office/powerpoint/2010/main" val="3715391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09641" y="9026572"/>
            <a:ext cx="7340392" cy="10275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・商談会当日は、会社案内やサンプル、商品パンフレットをご持参ください。</a:t>
            </a: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・会場内外問わず、調理行為、危険物の持ち込みは出来ません。</a:t>
            </a: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・本商談会を契機に発生した取引等に関するトラブル・損害について、</a:t>
            </a: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　当商工会議所は一切責任を負いかねますので、ご了承のうえお申し込みください。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949799"/>
              </p:ext>
            </p:extLst>
          </p:nvPr>
        </p:nvGraphicFramePr>
        <p:xfrm>
          <a:off x="117239" y="759231"/>
          <a:ext cx="7347194" cy="34805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1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51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>
                          <a:solidFill>
                            <a:schemeClr val="tx1"/>
                          </a:solidFill>
                        </a:rPr>
                        <a:t>ドンキ・ユニーとの個別商談会　開催概要</a:t>
                      </a:r>
                      <a:endParaRPr kumimoji="1" lang="ja-JP" altLang="en-US" sz="2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8691" marR="98691" marT="49340" marB="49340">
                    <a:solidFill>
                      <a:srgbClr val="FDD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開催日程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２０２３年８月２２日（火）１０時００分～１７時００分</a:t>
                      </a:r>
                    </a:p>
                    <a:p>
                      <a:r>
                        <a:rPr kumimoji="1" lang="en-US" altLang="ja-JP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集合時間は各社により異なります。詳細のご案内は商談会２週間前迄にメールでご連絡します。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会　　場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東京商工会議所会議室　　（千代田区丸の内３－２－２　丸の内二重橋ビル５階）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商談時間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２５分　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777886393"/>
                  </a:ext>
                </a:extLst>
              </a:tr>
              <a:tr h="8350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参 加 費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５，０００円（商工会議所会員限定）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申込後、バイヤーとの商談が組まれた時点で 、参加費が発生します。</a:t>
                      </a:r>
                    </a:p>
                    <a:p>
                      <a:r>
                        <a:rPr kumimoji="1" lang="en-US" altLang="ja-JP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ご商談いただける場合には８月中旬頃に時間を記載したメール、及び請求情報を東京商工会議所よりお送りいたします。（支払先：東京商工会議所、支払方法：振込）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定員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u="none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 ４０社　　</a:t>
                      </a:r>
                      <a:r>
                        <a:rPr kumimoji="1" lang="en-US" altLang="ja-JP" sz="900" b="0" u="none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※</a:t>
                      </a:r>
                      <a:r>
                        <a:rPr kumimoji="1" lang="ja-JP" altLang="en-US" sz="900" b="0" u="none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バイヤーによる事前選考がございます。</a:t>
                      </a:r>
                      <a:endParaRPr kumimoji="1" lang="ja-JP" altLang="en-US" sz="1050" b="0" u="none" dirty="0">
                        <a:latin typeface="HGｺﾞｼｯｸE" panose="020B0909000000000000" pitchFamily="49" charset="-128"/>
                        <a:ea typeface="HGｺﾞｼｯｸE" panose="020B0909000000000000" pitchFamily="49" charset="-128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127741004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募集対象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表面の募集カテゴリーに該当する商品を持つ事業者</a:t>
                      </a:r>
                    </a:p>
                    <a:p>
                      <a:r>
                        <a:rPr kumimoji="1" lang="en-US" altLang="ja-JP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ご応募は大変恐縮ですが、１社につき１商品に限らせていただきます。　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募集締切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２０２３年７月１０日（月）１７：００まで　高崎商工会議所 経営支援課へメールにて送付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HGｺﾞｼｯｸE" panose="020B0909000000000000" pitchFamily="49" charset="-128"/>
                        <a:ea typeface="HGｺﾞｼｯｸE" panose="020B0909000000000000" pitchFamily="49" charset="-128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499729" y="4306389"/>
            <a:ext cx="5950304" cy="8111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-20784" y="4123053"/>
            <a:ext cx="7456417" cy="811170"/>
            <a:chOff x="70326" y="4026513"/>
            <a:chExt cx="7114425" cy="811170"/>
          </a:xfrm>
        </p:grpSpPr>
        <p:sp>
          <p:nvSpPr>
            <p:cNvPr id="11" name="正方形/長方形 10"/>
            <p:cNvSpPr/>
            <p:nvPr/>
          </p:nvSpPr>
          <p:spPr>
            <a:xfrm>
              <a:off x="70326" y="4247341"/>
              <a:ext cx="1282075" cy="4158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234447" y="4026513"/>
              <a:ext cx="5950304" cy="8111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dirty="0">
                  <a:solidFill>
                    <a:schemeClr val="tx1"/>
                  </a:solidFill>
                  <a:latin typeface="メイリオ" panose="020B0604030504040204" pitchFamily="50" charset="-128"/>
                </a:rPr>
                <a:t>お申し込みの際にご提供いただいたお客様の情報は、当会議所のほか、株式会社きらぼし銀行、株式会社パン・パシフィック・インターナショナルホールディングスと共有のうえ当該イベントの申込受付の管理、運営上の管理に利用するほか、東京商工会議所が主催する各種事業のご案内（ＤＭ及びＦＡＸ）のために利用させていただきます。</a:t>
              </a:r>
              <a:endParaRPr kumimoji="1"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327571"/>
              </p:ext>
            </p:extLst>
          </p:nvPr>
        </p:nvGraphicFramePr>
        <p:xfrm>
          <a:off x="109644" y="4759747"/>
          <a:ext cx="7354791" cy="4082696"/>
        </p:xfrm>
        <a:graphic>
          <a:graphicData uri="http://schemas.openxmlformats.org/drawingml/2006/table">
            <a:tbl>
              <a:tblPr/>
              <a:tblGrid>
                <a:gridCol w="2014615">
                  <a:extLst>
                    <a:ext uri="{9D8B030D-6E8A-4147-A177-3AD203B41FA5}">
                      <a16:colId xmlns:a16="http://schemas.microsoft.com/office/drawing/2014/main" val="3021812231"/>
                    </a:ext>
                  </a:extLst>
                </a:gridCol>
                <a:gridCol w="1667600">
                  <a:extLst>
                    <a:ext uri="{9D8B030D-6E8A-4147-A177-3AD203B41FA5}">
                      <a16:colId xmlns:a16="http://schemas.microsoft.com/office/drawing/2014/main" val="992340750"/>
                    </a:ext>
                  </a:extLst>
                </a:gridCol>
                <a:gridCol w="1291668">
                  <a:extLst>
                    <a:ext uri="{9D8B030D-6E8A-4147-A177-3AD203B41FA5}">
                      <a16:colId xmlns:a16="http://schemas.microsoft.com/office/drawing/2014/main" val="2677751635"/>
                    </a:ext>
                  </a:extLst>
                </a:gridCol>
                <a:gridCol w="2380908">
                  <a:extLst>
                    <a:ext uri="{9D8B030D-6E8A-4147-A177-3AD203B41FA5}">
                      <a16:colId xmlns:a16="http://schemas.microsoft.com/office/drawing/2014/main" val="1884845291"/>
                    </a:ext>
                  </a:extLst>
                </a:gridCol>
              </a:tblGrid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事業所名（支店・屋号）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135715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973959"/>
                  </a:ext>
                </a:extLst>
              </a:tr>
              <a:tr h="242012">
                <a:tc gridSpan="4">
                  <a:txBody>
                    <a:bodyPr/>
                    <a:lstStyle/>
                    <a:p>
                      <a:pPr algn="r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会員番号：　　　　　　　）</a:t>
                      </a:r>
                    </a:p>
                  </a:txBody>
                  <a:tcPr marL="8536" marR="8536" marT="85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12869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業種・事業内容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41808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万円</a:t>
                      </a:r>
                    </a:p>
                  </a:txBody>
                  <a:tcPr marL="8536" marR="8536" marT="8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117256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申込担当者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30838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電話番号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883907"/>
                  </a:ext>
                </a:extLst>
              </a:tr>
              <a:tr h="2420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374556"/>
                  </a:ext>
                </a:extLst>
              </a:tr>
              <a:tr h="22552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026489"/>
                  </a:ext>
                </a:extLst>
              </a:tr>
              <a:tr h="356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（〒　　　－　　　　）</a:t>
                      </a:r>
                    </a:p>
                  </a:txBody>
                  <a:tcPr marL="8536" marR="8536" marT="85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231069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商談会参加者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86104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9527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823067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36830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095585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70333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578819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商談会当日連絡先</a:t>
                      </a: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当日参加者の携帯電話等）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4132"/>
                  </a:ext>
                </a:extLst>
              </a:tr>
              <a:tr h="29003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925124"/>
                  </a:ext>
                </a:extLst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-20784" y="10043053"/>
            <a:ext cx="7670521" cy="582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050" dirty="0">
                <a:solidFill>
                  <a:srgbClr val="FF0000"/>
                </a:solidFill>
                <a:latin typeface="+mn-ea"/>
              </a:rPr>
              <a:t>＜申込み先＞高崎商工会議所　経営支援課　　　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hlinkClick r:id="rId2"/>
              </a:rPr>
              <a:t>TEL:027-361-5171</a:t>
            </a:r>
            <a:r>
              <a:rPr lang="en-US" altLang="ja-JP" sz="1050" dirty="0">
                <a:solidFill>
                  <a:srgbClr val="FF0000"/>
                </a:solidFill>
                <a:latin typeface="+mn-ea"/>
              </a:rPr>
              <a:t> </a:t>
            </a:r>
            <a:r>
              <a:rPr lang="ja-JP" altLang="en-US" sz="1050" dirty="0">
                <a:solidFill>
                  <a:srgbClr val="FF0000"/>
                </a:solidFill>
                <a:latin typeface="+mn-ea"/>
              </a:rPr>
              <a:t>　</a:t>
            </a:r>
            <a:r>
              <a:rPr lang="en-US" altLang="ja-JP" sz="1050" dirty="0">
                <a:solidFill>
                  <a:srgbClr val="FF0000"/>
                </a:solidFill>
                <a:latin typeface="+mn-ea"/>
              </a:rPr>
              <a:t>E-mail: kekeishien@takasakicci.or.jp</a:t>
            </a: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＜主催＞東京商工会議所 ビジネス交流センター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TEL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03-3283-7804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E-mail: </a:t>
            </a:r>
            <a:r>
              <a:rPr lang="en-US" altLang="ja-JP" sz="900" dirty="0">
                <a:solidFill>
                  <a:schemeClr val="tx1"/>
                </a:solidFill>
                <a:latin typeface="+mn-ea"/>
                <a:hlinkClick r:id="rId3"/>
              </a:rPr>
              <a:t>bizkoryu@tokyo-cci.or.jp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　＜募集協力＞株式会社きらぼし銀行</a:t>
            </a:r>
          </a:p>
        </p:txBody>
      </p:sp>
    </p:spTree>
    <p:extLst>
      <p:ext uri="{BB962C8B-B14F-4D97-AF65-F5344CB8AC3E}">
        <p14:creationId xmlns:p14="http://schemas.microsoft.com/office/powerpoint/2010/main" val="4255162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B89A12AB6736542AAC7557BBF157B01" ma:contentTypeVersion="18" ma:contentTypeDescription="新しいドキュメントを作成します。" ma:contentTypeScope="" ma:versionID="1678d83622aa64e92d20ac2b65197b73">
  <xsd:schema xmlns:xsd="http://www.w3.org/2001/XMLSchema" xmlns:xs="http://www.w3.org/2001/XMLSchema" xmlns:p="http://schemas.microsoft.com/office/2006/metadata/properties" xmlns:ns2="a46a6d46-dbaf-4efb-a3b6-c6b9ae7e953f" xmlns:ns3="53a2728e-7d41-42e2-a3b4-45eed8f134d5" targetNamespace="http://schemas.microsoft.com/office/2006/metadata/properties" ma:root="true" ma:fieldsID="6ad182b8e629186f1b77abefe7387366" ns2:_="" ns3:_="">
    <xsd:import namespace="a46a6d46-dbaf-4efb-a3b6-c6b9ae7e953f"/>
    <xsd:import namespace="53a2728e-7d41-42e2-a3b4-45eed8f134d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2:TaxCatchAll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a6d46-dbaf-4efb-a3b6-c6b9ae7e95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807ab1c-15e4-45c4-bfad-7e1194744bec}" ma:internalName="TaxCatchAll" ma:showField="CatchAllData" ma:web="a46a6d46-dbaf-4efb-a3b6-c6b9ae7e95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a2728e-7d41-42e2-a3b4-45eed8f134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画像タグ" ma:readOnly="false" ma:fieldId="{5cf76f15-5ced-4ddc-b409-7134ff3c332f}" ma:taxonomyMulti="true" ma:sspId="a30825f6-c4c8-48e3-90b2-fbba1c1e8e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46a6d46-dbaf-4efb-a3b6-c6b9ae7e953f" xsi:nil="true"/>
    <lcf76f155ced4ddcb4097134ff3c332f xmlns="53a2728e-7d41-42e2-a3b4-45eed8f134d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40EE501-3A64-4A69-97CB-F02E1F41D5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06CF4B-84A7-4332-9582-E7D3259355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6a6d46-dbaf-4efb-a3b6-c6b9ae7e953f"/>
    <ds:schemaRef ds:uri="53a2728e-7d41-42e2-a3b4-45eed8f134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4C6E8D0-90B7-4306-B776-6CA95464BE39}">
  <ds:schemaRefs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  <ds:schemaRef ds:uri="da5dd8e4-a303-495f-bab1-f06754141cb1"/>
    <ds:schemaRef ds:uri="http://schemas.openxmlformats.org/package/2006/metadata/core-properties"/>
    <ds:schemaRef ds:uri="4c5830e1-40c2-4733-a8dc-2f7d29b61ba4"/>
    <ds:schemaRef ds:uri="http://schemas.microsoft.com/office/2006/documentManagement/types"/>
    <ds:schemaRef ds:uri="http://purl.org/dc/dcmitype/"/>
    <ds:schemaRef ds:uri="http://purl.org/dc/elements/1.1/"/>
    <ds:schemaRef ds:uri="a46a6d46-dbaf-4efb-a3b6-c6b9ae7e953f"/>
    <ds:schemaRef ds:uri="53a2728e-7d41-42e2-a3b4-45eed8f134d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1973</TotalTime>
  <Words>709</Words>
  <Application>Microsoft Office PowerPoint</Application>
  <PresentationFormat>ユーザー設定</PresentationFormat>
  <Paragraphs>85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HGPｺﾞｼｯｸE</vt:lpstr>
      <vt:lpstr>HGP創英角ｺﾞｼｯｸUB</vt:lpstr>
      <vt:lpstr>HGｺﾞｼｯｸE</vt:lpstr>
      <vt:lpstr>メイリオ</vt:lpstr>
      <vt:lpstr>メイリオ</vt:lpstr>
      <vt:lpstr>游ゴシック</vt:lpstr>
      <vt:lpstr>Arial</vt:lpstr>
      <vt:lpstr>Calibri</vt:lpstr>
      <vt:lpstr>Office テーマ</vt:lpstr>
      <vt:lpstr>デザインの設定</vt:lpstr>
      <vt:lpstr>1_デザインの設定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個別商談会</dc:title>
  <dc:creator>大山 智章</dc:creator>
  <cp:lastModifiedBy>c-takano</cp:lastModifiedBy>
  <cp:revision>202</cp:revision>
  <cp:lastPrinted>2022-03-28T02:37:40Z</cp:lastPrinted>
  <dcterms:created xsi:type="dcterms:W3CDTF">2019-10-15T07:51:28Z</dcterms:created>
  <dcterms:modified xsi:type="dcterms:W3CDTF">2023-06-20T07:33:29Z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0x01010004513DA450D7334EA7CC9E698A1C49B1</vt:lpwstr>
  </property>
</Properties>
</file>