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4" r:id="rId3"/>
  </p:sldMasterIdLst>
  <p:notesMasterIdLst>
    <p:notesMasterId r:id="rId6"/>
  </p:notesMasterIdLst>
  <p:sldIdLst>
    <p:sldId id="261" r:id="rId4"/>
    <p:sldId id="263" r:id="rId5"/>
  </p:sldIdLst>
  <p:sldSz cx="7559675" cy="10691813"/>
  <p:notesSz cx="6635750" cy="9767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林 麟太郎" initials="小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0000"/>
    <a:srgbClr val="A7B793"/>
    <a:srgbClr val="996633"/>
    <a:srgbClr val="E6E6E6"/>
    <a:srgbClr val="ABB09A"/>
    <a:srgbClr val="B2B298"/>
    <a:srgbClr val="9DAD9F"/>
    <a:srgbClr val="67AF28"/>
    <a:srgbClr val="007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3"/>
    <p:restoredTop sz="96391" autoAdjust="0"/>
  </p:normalViewPr>
  <p:slideViewPr>
    <p:cSldViewPr snapToGrid="0" snapToObjects="1">
      <p:cViewPr varScale="1">
        <p:scale>
          <a:sx n="69" d="100"/>
          <a:sy n="69" d="100"/>
        </p:scale>
        <p:origin x="1806" y="78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58723" y="3"/>
            <a:ext cx="2875492" cy="490091"/>
          </a:xfrm>
          <a:prstGeom prst="rect">
            <a:avLst/>
          </a:prstGeom>
        </p:spPr>
        <p:txBody>
          <a:bodyPr vert="horz" lIns="91431" tIns="45717" rIns="91431" bIns="45717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20788"/>
            <a:ext cx="2330450" cy="3297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7" rIns="91431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3575" y="4700796"/>
            <a:ext cx="5308600" cy="3846106"/>
          </a:xfrm>
          <a:prstGeom prst="rect">
            <a:avLst/>
          </a:prstGeom>
        </p:spPr>
        <p:txBody>
          <a:bodyPr vert="horz" lIns="91431" tIns="45717" rIns="91431" bIns="457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58723" y="9277799"/>
            <a:ext cx="2875492" cy="490090"/>
          </a:xfrm>
          <a:prstGeom prst="rect">
            <a:avLst/>
          </a:prstGeom>
        </p:spPr>
        <p:txBody>
          <a:bodyPr vert="horz" lIns="91431" tIns="45717" rIns="91431" bIns="45717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izkoryu@tokyo-cci.or.jp" TargetMode="External"/><Relationship Id="rId2" Type="http://schemas.openxmlformats.org/officeDocument/2006/relationships/hyperlink" Target="tel:027-361-517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773455" y="347032"/>
            <a:ext cx="3642467" cy="510778"/>
          </a:xfrm>
          <a:prstGeom prst="roundRect">
            <a:avLst/>
          </a:prstGeom>
          <a:ln w="28575">
            <a:solidFill>
              <a:srgbClr val="6666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食品</a:t>
            </a:r>
            <a:r>
              <a:rPr kumimoji="1" lang="ja-JP" altLang="en-US" sz="2400" b="1" dirty="0"/>
              <a:t>サプライヤー募集！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38262" y="4968765"/>
            <a:ext cx="7260741" cy="5678478"/>
          </a:xfrm>
          <a:prstGeom prst="rect">
            <a:avLst/>
          </a:prstGeom>
          <a:ln>
            <a:solidFill>
              <a:srgbClr val="666633"/>
            </a:solidFill>
          </a:ln>
        </p:spPr>
        <p:txBody>
          <a:bodyPr wrap="square">
            <a:spAutoFit/>
          </a:bodyPr>
          <a:lstStyle/>
          <a:p>
            <a:endParaRPr lang="en-US" altLang="ja-JP" sz="1700" b="1" dirty="0"/>
          </a:p>
          <a:p>
            <a:endParaRPr lang="en-US" altLang="ja-JP" sz="1200" b="1" dirty="0"/>
          </a:p>
          <a:p>
            <a:r>
              <a:rPr lang="ja-JP" altLang="en-US" sz="1600" b="1" dirty="0"/>
              <a:t>●募集商品イメージ</a:t>
            </a:r>
            <a:endParaRPr lang="en-US" altLang="ja-JP" sz="1600" b="1" dirty="0"/>
          </a:p>
          <a:p>
            <a:r>
              <a:rPr lang="ja-JP" altLang="en-US" sz="1400" dirty="0"/>
              <a:t>　①スイーツ・惣菜（簡単解凍）</a:t>
            </a:r>
            <a:r>
              <a:rPr lang="en-US" altLang="ja-JP" sz="1400" b="1" dirty="0"/>
              <a:t>※</a:t>
            </a:r>
            <a:r>
              <a:rPr lang="ja-JP" altLang="en-US" sz="1400" b="1" dirty="0"/>
              <a:t>酒類は対象外</a:t>
            </a:r>
            <a:endParaRPr lang="en-US" altLang="ja-JP" sz="1400" b="1" dirty="0"/>
          </a:p>
          <a:p>
            <a:r>
              <a:rPr lang="ja-JP" altLang="en-US" sz="1400" dirty="0"/>
              <a:t>　　・パッケージを含め中元・歳暮にふさわしいギフト商材</a:t>
            </a:r>
          </a:p>
          <a:p>
            <a:r>
              <a:rPr lang="ja-JP" altLang="en-US" sz="1400" dirty="0"/>
              <a:t>　　・フォーマルではないカジュアルなパーソナルギフト商材</a:t>
            </a:r>
          </a:p>
          <a:p>
            <a:r>
              <a:rPr lang="ja-JP" altLang="en-US" sz="1400" dirty="0"/>
              <a:t>　②</a:t>
            </a:r>
            <a:r>
              <a:rPr lang="ja-JP" altLang="en-US" sz="1400" dirty="0">
                <a:latin typeface="+mn-ea"/>
              </a:rPr>
              <a:t>地域性・ご当地食材を使った商品や、</a:t>
            </a:r>
          </a:p>
          <a:p>
            <a:r>
              <a:rPr lang="ja-JP" altLang="en-US" sz="1400" dirty="0">
                <a:latin typeface="+mn-ea"/>
              </a:rPr>
              <a:t>　　季節性の高い食材を使った商品（</a:t>
            </a:r>
            <a:r>
              <a:rPr lang="en-US" altLang="ja-JP" sz="1400" dirty="0">
                <a:latin typeface="+mn-ea"/>
              </a:rPr>
              <a:t>6</a:t>
            </a:r>
            <a:r>
              <a:rPr lang="ja-JP" altLang="en-US" sz="1400" dirty="0">
                <a:latin typeface="+mn-ea"/>
              </a:rPr>
              <a:t>・</a:t>
            </a:r>
            <a:r>
              <a:rPr lang="en-US" altLang="ja-JP" sz="1400" dirty="0">
                <a:latin typeface="+mn-ea"/>
              </a:rPr>
              <a:t>7</a:t>
            </a:r>
            <a:r>
              <a:rPr lang="ja-JP" altLang="en-US" sz="1400" dirty="0">
                <a:latin typeface="+mn-ea"/>
              </a:rPr>
              <a:t>月、</a:t>
            </a:r>
            <a:r>
              <a:rPr lang="en-US" altLang="ja-JP" sz="1400" dirty="0">
                <a:latin typeface="+mn-ea"/>
              </a:rPr>
              <a:t>11</a:t>
            </a:r>
            <a:r>
              <a:rPr lang="ja-JP" altLang="en-US" sz="1400" dirty="0">
                <a:latin typeface="+mn-ea"/>
              </a:rPr>
              <a:t>・</a:t>
            </a:r>
            <a:r>
              <a:rPr lang="en-US" altLang="ja-JP" sz="1400" dirty="0">
                <a:latin typeface="+mn-ea"/>
              </a:rPr>
              <a:t>12</a:t>
            </a:r>
            <a:r>
              <a:rPr lang="ja-JP" altLang="en-US" sz="1400" dirty="0">
                <a:latin typeface="+mn-ea"/>
              </a:rPr>
              <a:t>月）</a:t>
            </a:r>
          </a:p>
          <a:p>
            <a:r>
              <a:rPr lang="ja-JP" altLang="en-US" sz="1400" dirty="0">
                <a:latin typeface="+mn-ea"/>
              </a:rPr>
              <a:t>　③各地域で一定の認知性・流通性のある商品であればなお良い</a:t>
            </a:r>
          </a:p>
          <a:p>
            <a:endParaRPr lang="en-US" altLang="ja-JP" sz="6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</a:t>
            </a:r>
            <a:r>
              <a:rPr lang="en-US" altLang="ja-JP" sz="1200" dirty="0">
                <a:latin typeface="+mn-ea"/>
              </a:rPr>
              <a:t>※</a:t>
            </a:r>
            <a:r>
              <a:rPr lang="ja-JP" altLang="en-US" sz="1200" dirty="0">
                <a:latin typeface="+mn-ea"/>
              </a:rPr>
              <a:t>一部、自家需要商品も募集</a:t>
            </a:r>
          </a:p>
          <a:p>
            <a:r>
              <a:rPr lang="ja-JP" altLang="en-US" sz="1200" b="1" dirty="0">
                <a:latin typeface="+mn-ea"/>
              </a:rPr>
              <a:t>　</a:t>
            </a:r>
            <a:r>
              <a:rPr lang="en-US" altLang="ja-JP" sz="1200" b="1" dirty="0">
                <a:latin typeface="+mn-ea"/>
              </a:rPr>
              <a:t>※</a:t>
            </a:r>
            <a:r>
              <a:rPr lang="ja-JP" altLang="en-US" sz="1200" b="1" u="sng" dirty="0">
                <a:latin typeface="+mn-ea"/>
              </a:rPr>
              <a:t>右下の</a:t>
            </a:r>
            <a:r>
              <a:rPr lang="en-US" altLang="ja-JP" sz="1200" b="1" u="sng" dirty="0">
                <a:latin typeface="+mn-ea"/>
              </a:rPr>
              <a:t>QR</a:t>
            </a:r>
            <a:r>
              <a:rPr lang="ja-JP" altLang="en-US" sz="1200" b="1" u="sng" dirty="0">
                <a:latin typeface="+mn-ea"/>
              </a:rPr>
              <a:t>コード（ネットショッピングサイト）から</a:t>
            </a:r>
          </a:p>
          <a:p>
            <a:r>
              <a:rPr lang="ja-JP" altLang="en-US" sz="1200" b="1" dirty="0">
                <a:latin typeface="+mn-ea"/>
              </a:rPr>
              <a:t>　　</a:t>
            </a:r>
            <a:r>
              <a:rPr lang="ja-JP" altLang="en-US" sz="1200" b="1" u="sng" dirty="0">
                <a:latin typeface="+mn-ea"/>
              </a:rPr>
              <a:t>掲載商品のイメージを必ずご確認の上、ご応募ください。</a:t>
            </a:r>
          </a:p>
          <a:p>
            <a:pPr lvl="0"/>
            <a:endParaRPr lang="en-US" altLang="ja-JP" sz="600" dirty="0">
              <a:solidFill>
                <a:prstClr val="black"/>
              </a:solidFill>
              <a:latin typeface="+mn-ea"/>
            </a:endParaRPr>
          </a:p>
          <a:p>
            <a:pPr lvl="0"/>
            <a:endParaRPr lang="en-US" altLang="ja-JP" sz="600" dirty="0">
              <a:solidFill>
                <a:prstClr val="black"/>
              </a:solidFill>
              <a:latin typeface="+mn-ea"/>
            </a:endParaRPr>
          </a:p>
          <a:p>
            <a:r>
              <a:rPr lang="ja-JP" altLang="en-US" sz="1600" b="1" dirty="0">
                <a:latin typeface="+mn-ea"/>
              </a:rPr>
              <a:t>●消費者のイメージ</a:t>
            </a:r>
            <a:endParaRPr lang="en-US" altLang="ja-JP" sz="1600" b="1" dirty="0">
              <a:latin typeface="+mn-ea"/>
            </a:endParaRPr>
          </a:p>
          <a:p>
            <a:r>
              <a:rPr lang="ja-JP" altLang="en-US" sz="1200" dirty="0"/>
              <a:t>　スマートフォンで毎日のように情報収集を</a:t>
            </a:r>
            <a:endParaRPr lang="en-US" altLang="ja-JP" sz="1200" dirty="0"/>
          </a:p>
          <a:p>
            <a:r>
              <a:rPr lang="ja-JP" altLang="en-US" sz="1200" dirty="0"/>
              <a:t>　行っている生活にゆとりがある</a:t>
            </a:r>
            <a:r>
              <a:rPr lang="en-US" altLang="ja-JP" sz="1200" dirty="0"/>
              <a:t>50</a:t>
            </a:r>
            <a:r>
              <a:rPr lang="ja-JP" altLang="en-US" sz="1200" dirty="0"/>
              <a:t>代の女性</a:t>
            </a:r>
            <a:endParaRPr lang="en-US" altLang="ja-JP" sz="1200" dirty="0"/>
          </a:p>
          <a:p>
            <a:endParaRPr lang="en-US" altLang="ja-JP" sz="600" b="1" dirty="0"/>
          </a:p>
          <a:p>
            <a:pPr lvl="0"/>
            <a:endParaRPr lang="en-US" altLang="ja-JP" sz="600" dirty="0">
              <a:solidFill>
                <a:prstClr val="black"/>
              </a:solidFill>
            </a:endParaRPr>
          </a:p>
          <a:p>
            <a:r>
              <a:rPr lang="ja-JP" altLang="en-US" sz="1600" b="1" dirty="0">
                <a:solidFill>
                  <a:prstClr val="black"/>
                </a:solidFill>
              </a:rPr>
              <a:t>●採用時の取り扱いについて</a:t>
            </a:r>
            <a:endParaRPr lang="en-US" altLang="ja-JP" sz="1600" b="1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・お中元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ja-JP" altLang="en-US" sz="1200" dirty="0">
                <a:solidFill>
                  <a:prstClr val="black"/>
                </a:solidFill>
              </a:rPr>
              <a:t>お歳暮カタログへの掲載</a:t>
            </a:r>
            <a:endParaRPr lang="en-US" altLang="ja-JP" sz="1200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・ネットショッピングサイトへの掲出</a:t>
            </a:r>
            <a:endParaRPr lang="en-US" altLang="ja-JP" sz="1200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　</a:t>
            </a:r>
            <a:r>
              <a:rPr lang="en-US" altLang="ja-JP" sz="1200" b="1" u="sng" dirty="0">
                <a:solidFill>
                  <a:prstClr val="black"/>
                </a:solidFill>
              </a:rPr>
              <a:t>※</a:t>
            </a:r>
            <a:r>
              <a:rPr lang="ja-JP" altLang="en-US" sz="1200" b="1" u="sng" dirty="0">
                <a:solidFill>
                  <a:prstClr val="black"/>
                </a:solidFill>
              </a:rPr>
              <a:t>今回、店頭での取り扱いは想定なし</a:t>
            </a:r>
            <a:endParaRPr lang="en-US" altLang="ja-JP" sz="1200" b="1" u="sng" dirty="0">
              <a:solidFill>
                <a:prstClr val="black"/>
              </a:solidFill>
            </a:endParaRPr>
          </a:p>
          <a:p>
            <a:pPr lvl="0"/>
            <a:endParaRPr lang="en-US" altLang="ja-JP" sz="600" dirty="0">
              <a:solidFill>
                <a:prstClr val="black"/>
              </a:solidFill>
            </a:endParaRPr>
          </a:p>
          <a:p>
            <a:pPr lvl="0"/>
            <a:endParaRPr lang="en-US" altLang="ja-JP" sz="600" dirty="0">
              <a:solidFill>
                <a:prstClr val="black"/>
              </a:solidFill>
            </a:endParaRPr>
          </a:p>
          <a:p>
            <a:pPr lvl="0"/>
            <a:r>
              <a:rPr lang="ja-JP" altLang="en-US" sz="1600" b="1" dirty="0">
                <a:solidFill>
                  <a:prstClr val="black"/>
                </a:solidFill>
              </a:rPr>
              <a:t>●条件面</a:t>
            </a:r>
            <a:endParaRPr lang="en-US" altLang="ja-JP" sz="1600" b="1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・産地直送（メーカー直送）対応</a:t>
            </a:r>
            <a:endParaRPr lang="en-US" altLang="ja-JP" sz="1200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・個人宅への配送を前提とした商品形態</a:t>
            </a: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・賞味期限は目安</a:t>
            </a:r>
            <a:r>
              <a:rPr lang="en-US" altLang="ja-JP" sz="1200" dirty="0">
                <a:solidFill>
                  <a:prstClr val="black"/>
                </a:solidFill>
              </a:rPr>
              <a:t>30</a:t>
            </a:r>
            <a:r>
              <a:rPr lang="ja-JP" altLang="en-US" sz="1200" dirty="0">
                <a:solidFill>
                  <a:prstClr val="black"/>
                </a:solidFill>
              </a:rPr>
              <a:t>日以上が望ましい</a:t>
            </a:r>
            <a:endParaRPr lang="en-US" altLang="ja-JP" sz="1200" dirty="0">
              <a:solidFill>
                <a:prstClr val="black"/>
              </a:solidFill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</a:rPr>
              <a:t>・</a:t>
            </a:r>
            <a:r>
              <a:rPr lang="en-US" altLang="ja-JP" sz="1200" dirty="0">
                <a:solidFill>
                  <a:prstClr val="black"/>
                </a:solidFill>
              </a:rPr>
              <a:t>PL</a:t>
            </a:r>
            <a:r>
              <a:rPr lang="ja-JP" altLang="en-US" sz="1200" dirty="0">
                <a:solidFill>
                  <a:prstClr val="black"/>
                </a:solidFill>
              </a:rPr>
              <a:t>保険加入済、小ロット対応</a:t>
            </a:r>
            <a:endParaRPr lang="en-US" altLang="ja-JP" sz="1200" dirty="0">
              <a:solidFill>
                <a:prstClr val="black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17326" y="2142967"/>
            <a:ext cx="7060221" cy="12795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663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191914" y="3455198"/>
            <a:ext cx="7099477" cy="887298"/>
            <a:chOff x="306202" y="2855882"/>
            <a:chExt cx="8083447" cy="887298"/>
          </a:xfrm>
        </p:grpSpPr>
        <p:sp>
          <p:nvSpPr>
            <p:cNvPr id="34" name="テキスト ボックス 37"/>
            <p:cNvSpPr txBox="1">
              <a:spLocks noChangeArrowheads="1"/>
            </p:cNvSpPr>
            <p:nvPr/>
          </p:nvSpPr>
          <p:spPr bwMode="auto">
            <a:xfrm>
              <a:off x="306202" y="3343070"/>
              <a:ext cx="80834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rgbClr val="666633"/>
                  </a:solidFill>
                  <a:latin typeface="+mj-ea"/>
                  <a:ea typeface="+mj-ea"/>
                  <a:cs typeface="メイリオ" panose="020B0604030504040204" pitchFamily="34" charset="-128"/>
                </a:rPr>
                <a:t>会　　場</a:t>
              </a:r>
              <a:r>
                <a:rPr lang="ja-JP" altLang="en-US" sz="2000" dirty="0">
                  <a:solidFill>
                    <a:srgbClr val="66663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</a:t>
              </a:r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</a:t>
              </a:r>
              <a:r>
                <a:rPr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</a:t>
              </a:r>
              <a:r>
                <a:rPr lang="ja-JP" altLang="en-US" sz="2000" dirty="0">
                  <a:latin typeface="+mj-ea"/>
                  <a:ea typeface="+mj-ea"/>
                  <a:cs typeface="メイリオ" panose="020B0604030504040204" pitchFamily="34" charset="-128"/>
                </a:rPr>
                <a:t>東京商工会議所　会議室</a:t>
              </a:r>
              <a:r>
                <a:rPr lang="ja-JP" altLang="en-US" sz="1800" dirty="0">
                  <a:latin typeface="+mj-ea"/>
                  <a:ea typeface="+mj-ea"/>
                  <a:cs typeface="メイリオ" panose="020B0604030504040204" pitchFamily="34" charset="-128"/>
                </a:rPr>
                <a:t>　</a:t>
              </a:r>
              <a:r>
                <a:rPr lang="ja-JP" altLang="en-US" sz="1400" dirty="0">
                  <a:latin typeface="+mj-ea"/>
                  <a:ea typeface="+mj-ea"/>
                  <a:cs typeface="メイリオ" panose="020B0604030504040204" pitchFamily="34" charset="-128"/>
                </a:rPr>
                <a:t>（</a:t>
              </a:r>
              <a:r>
                <a:rPr lang="en-US" altLang="ja-JP" sz="1400" dirty="0">
                  <a:latin typeface="+mj-ea"/>
                  <a:ea typeface="+mj-ea"/>
                  <a:cs typeface="メイリオ" panose="020B0604030504040204" pitchFamily="34" charset="-128"/>
                </a:rPr>
                <a:t>※</a:t>
              </a:r>
              <a:r>
                <a:rPr lang="ja-JP" altLang="en-US" sz="1400" dirty="0">
                  <a:latin typeface="+mj-ea"/>
                  <a:ea typeface="+mj-ea"/>
                  <a:cs typeface="メイリオ" panose="020B0604030504040204" pitchFamily="34" charset="-128"/>
                </a:rPr>
                <a:t>会場での対面式）</a:t>
              </a:r>
              <a:endParaRPr lang="en-US" altLang="ja-JP" sz="1400" dirty="0">
                <a:latin typeface="+mj-ea"/>
                <a:ea typeface="+mj-ea"/>
                <a:cs typeface="メイリオ" panose="020B0604030504040204" pitchFamily="34" charset="-128"/>
              </a:endParaRPr>
            </a:p>
          </p:txBody>
        </p:sp>
        <p:sp>
          <p:nvSpPr>
            <p:cNvPr id="36" name="テキスト ボックス 37"/>
            <p:cNvSpPr txBox="1">
              <a:spLocks noChangeArrowheads="1"/>
            </p:cNvSpPr>
            <p:nvPr/>
          </p:nvSpPr>
          <p:spPr bwMode="auto">
            <a:xfrm>
              <a:off x="306202" y="2855882"/>
              <a:ext cx="7898369" cy="5232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rgbClr val="666633"/>
                  </a:solidFill>
                  <a:latin typeface="+mj-ea"/>
                  <a:ea typeface="+mj-ea"/>
                  <a:cs typeface="メイリオ" panose="020B0604030504040204" pitchFamily="34" charset="-128"/>
                </a:rPr>
                <a:t>開催日時</a:t>
              </a:r>
              <a:r>
                <a:rPr lang="ja-JP" altLang="en-US" sz="2000" b="1" dirty="0">
                  <a:latin typeface="+mj-ea"/>
                  <a:ea typeface="+mj-ea"/>
                  <a:cs typeface="メイリオ" panose="020B0604030504040204" pitchFamily="34" charset="-128"/>
                </a:rPr>
                <a:t>　</a:t>
              </a:r>
              <a:r>
                <a:rPr lang="ja-JP" altLang="en-US" sz="2000" dirty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メイリオ" panose="020B0604030504040204" pitchFamily="34" charset="-128"/>
                </a:rPr>
                <a:t>　 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2023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年</a:t>
              </a:r>
              <a:r>
                <a:rPr lang="en-US" altLang="ja-JP" sz="2800" dirty="0">
                  <a:latin typeface="+mn-ea"/>
                  <a:ea typeface="+mn-ea"/>
                  <a:cs typeface="メイリオ" panose="020B0604030504040204" pitchFamily="34" charset="-128"/>
                </a:rPr>
                <a:t>10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月</a:t>
              </a:r>
              <a:r>
                <a:rPr lang="en-US" altLang="ja-JP" sz="2800" dirty="0">
                  <a:latin typeface="+mn-ea"/>
                  <a:ea typeface="+mn-ea"/>
                  <a:cs typeface="メイリオ" panose="020B0604030504040204" pitchFamily="34" charset="-128"/>
                </a:rPr>
                <a:t>3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日（火）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10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：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00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～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17</a:t>
              </a:r>
              <a:r>
                <a:rPr lang="ja-JP" altLang="en-US" sz="2000" dirty="0">
                  <a:latin typeface="+mn-ea"/>
                  <a:ea typeface="+mn-ea"/>
                  <a:cs typeface="メイリオ" panose="020B0604030504040204" pitchFamily="34" charset="-128"/>
                </a:rPr>
                <a:t>：</a:t>
              </a:r>
              <a:r>
                <a:rPr lang="en-US" altLang="ja-JP" sz="2000" dirty="0">
                  <a:latin typeface="+mn-ea"/>
                  <a:ea typeface="+mn-ea"/>
                  <a:cs typeface="メイリオ" panose="020B0604030504040204" pitchFamily="34" charset="-128"/>
                </a:rPr>
                <a:t>00</a:t>
              </a:r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272836" y="1981171"/>
            <a:ext cx="23782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100" b="1" dirty="0">
              <a:latin typeface="+mn-ea"/>
            </a:endParaRPr>
          </a:p>
          <a:p>
            <a:r>
              <a:rPr kumimoji="1" lang="ja-JP" altLang="en-US" sz="1100" b="1" dirty="0">
                <a:latin typeface="+mn-ea"/>
              </a:rPr>
              <a:t>東急百貨店</a:t>
            </a:r>
            <a:r>
              <a:rPr kumimoji="1" lang="en-US" altLang="ja-JP" sz="1400" b="1" dirty="0">
                <a:latin typeface="+mn-ea"/>
              </a:rPr>
              <a:t>   </a:t>
            </a:r>
            <a:r>
              <a:rPr kumimoji="1" lang="ja-JP" altLang="en-US" sz="1100" dirty="0">
                <a:latin typeface="+mn-ea"/>
              </a:rPr>
              <a:t>とは</a:t>
            </a:r>
            <a:r>
              <a:rPr kumimoji="1" lang="en-US" altLang="ja-JP" sz="1100" dirty="0">
                <a:latin typeface="+mn-ea"/>
              </a:rPr>
              <a:t>…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361813" y="2417626"/>
            <a:ext cx="5638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フード事業に注力している百貨店で、食品の売上シェアは</a:t>
            </a:r>
            <a:r>
              <a:rPr lang="en-US" altLang="ja-JP" sz="1200" dirty="0"/>
              <a:t>50</a:t>
            </a:r>
            <a:r>
              <a:rPr lang="ja-JP" altLang="en-US" sz="1200" dirty="0"/>
              <a:t>％を超えています。現在は、ネットショッピングに力入れており、システム改修を含め、更なる強化を計画中。今回対象となる中元・歳暮では特にネットショッピングによる売上拡大が継続しており、いまでは中元・歳暮売上の約</a:t>
            </a:r>
            <a:r>
              <a:rPr lang="en-US" altLang="ja-JP" sz="1200" dirty="0"/>
              <a:t>40</a:t>
            </a:r>
            <a:r>
              <a:rPr lang="ja-JP" altLang="en-US" sz="1200" dirty="0"/>
              <a:t>％がオンライン経由によるものとなっている。</a:t>
            </a:r>
          </a:p>
        </p:txBody>
      </p:sp>
      <p:sp>
        <p:nvSpPr>
          <p:cNvPr id="43" name="正方形/長方形 42"/>
          <p:cNvSpPr/>
          <p:nvPr/>
        </p:nvSpPr>
        <p:spPr bwMode="white">
          <a:xfrm>
            <a:off x="382309" y="752831"/>
            <a:ext cx="3585018" cy="46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東商バイヤーズミーティング</a:t>
            </a:r>
            <a:endParaRPr lang="en-US" altLang="ja-JP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正方形/長方形 43"/>
          <p:cNvSpPr/>
          <p:nvPr/>
        </p:nvSpPr>
        <p:spPr bwMode="white">
          <a:xfrm>
            <a:off x="138262" y="911092"/>
            <a:ext cx="4425831" cy="112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1" lang="en-US" altLang="ja-JP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4000" b="1" dirty="0">
                <a:solidFill>
                  <a:schemeClr val="tx1"/>
                </a:solidFill>
                <a:latin typeface="+mn-ea"/>
              </a:rPr>
              <a:t>東急百貨店</a:t>
            </a:r>
            <a:endParaRPr lang="en-US" altLang="ja-JP" sz="4000" b="1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2500" b="1" dirty="0">
                <a:solidFill>
                  <a:schemeClr val="tx1"/>
                </a:solidFill>
                <a:latin typeface="+mn-ea"/>
              </a:rPr>
              <a:t>                 との個別商談会　 </a:t>
            </a:r>
            <a:endParaRPr lang="ja-JP" alt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endPos="0" dist="50800" dir="5400000" sy="-100000" algn="bl" rotWithShape="0"/>
              </a:effectLst>
              <a:latin typeface="+mn-ea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1750937" y="4398990"/>
            <a:ext cx="5675689" cy="523220"/>
            <a:chOff x="-158132" y="4900930"/>
            <a:chExt cx="7574055" cy="523220"/>
          </a:xfrm>
        </p:grpSpPr>
        <p:sp>
          <p:nvSpPr>
            <p:cNvPr id="46" name="正方形/長方形 45"/>
            <p:cNvSpPr/>
            <p:nvPr/>
          </p:nvSpPr>
          <p:spPr>
            <a:xfrm>
              <a:off x="-158132" y="4943397"/>
              <a:ext cx="75740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000" b="1" dirty="0"/>
                <a:t>　 </a:t>
              </a:r>
              <a:r>
                <a:rPr lang="ja-JP" altLang="en-US" sz="2400" b="1" dirty="0"/>
                <a:t>食品全般</a:t>
              </a:r>
              <a:endParaRPr lang="ja-JP" altLang="en-US" sz="1050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2323831" y="4900930"/>
              <a:ext cx="43332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/>
                <a:t>スイーツ・総菜・地域性や季節性の</a:t>
              </a:r>
              <a:endParaRPr lang="en-US" altLang="ja-JP" sz="1400" dirty="0"/>
            </a:p>
            <a:p>
              <a:r>
                <a:rPr lang="ja-JP" altLang="en-US" sz="1400" dirty="0"/>
                <a:t>ある商品等</a:t>
              </a:r>
              <a:r>
                <a:rPr lang="ja-JP" altLang="en-US" sz="1200" dirty="0"/>
                <a:t>　</a:t>
              </a:r>
              <a:r>
                <a:rPr lang="ja-JP" altLang="en-US" sz="1000" dirty="0"/>
                <a:t>など　</a:t>
              </a:r>
              <a:r>
                <a:rPr lang="en-US" altLang="ja-JP" sz="1000" b="1" dirty="0"/>
                <a:t> ※</a:t>
              </a:r>
              <a:r>
                <a:rPr lang="ja-JP" altLang="en-US" sz="1000" b="1" dirty="0"/>
                <a:t>酒類は対象外</a:t>
              </a:r>
            </a:p>
          </p:txBody>
        </p:sp>
      </p:grpSp>
      <p:sp>
        <p:nvSpPr>
          <p:cNvPr id="48" name="正方形/長方形 47"/>
          <p:cNvSpPr/>
          <p:nvPr/>
        </p:nvSpPr>
        <p:spPr>
          <a:xfrm>
            <a:off x="138262" y="4356482"/>
            <a:ext cx="7252412" cy="559340"/>
          </a:xfrm>
          <a:prstGeom prst="rect">
            <a:avLst/>
          </a:prstGeom>
          <a:noFill/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5461088" y="7702260"/>
            <a:ext cx="21141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※</a:t>
            </a:r>
            <a:r>
              <a:rPr lang="ja-JP" altLang="en-US" sz="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お中元のカタログイメージ</a:t>
            </a:r>
            <a:endParaRPr lang="en-US" altLang="ja-JP" sz="900" b="0" i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22541" y="5038063"/>
            <a:ext cx="7055006" cy="32153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u="sng" dirty="0">
                <a:solidFill>
                  <a:schemeClr val="tx1"/>
                </a:solidFill>
              </a:rPr>
              <a:t>特に、以下の要件を満たす商品を募集します</a:t>
            </a:r>
            <a:endParaRPr lang="en-US" altLang="ja-JP" b="1" u="sng" dirty="0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146590" y="4490947"/>
            <a:ext cx="7244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666633"/>
                </a:solidFill>
              </a:rPr>
              <a:t>募集カテゴリー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6111746" y="3115707"/>
            <a:ext cx="9380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800" dirty="0">
                <a:latin typeface="+mn-ea"/>
              </a:rPr>
              <a:t>東急百貨店　</a:t>
            </a:r>
            <a:r>
              <a:rPr lang="en-US" altLang="ja-JP" sz="800" dirty="0">
                <a:latin typeface="+mn-ea"/>
              </a:rPr>
              <a:t>HP</a:t>
            </a:r>
          </a:p>
        </p:txBody>
      </p:sp>
      <p:pic>
        <p:nvPicPr>
          <p:cNvPr id="53" name="図 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95" y="2283901"/>
            <a:ext cx="845058" cy="84505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正方形/長方形 53"/>
          <p:cNvSpPr/>
          <p:nvPr/>
        </p:nvSpPr>
        <p:spPr>
          <a:xfrm>
            <a:off x="3557134" y="10251703"/>
            <a:ext cx="24466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</a:rPr>
              <a:t>ネットショッピングサイト</a:t>
            </a:r>
            <a:r>
              <a:rPr lang="ja-JP" altLang="en-US" sz="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イメージ</a:t>
            </a:r>
            <a:endParaRPr lang="en-US" altLang="ja-JP" sz="900" b="0" i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55" name="図 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22" y="9114034"/>
            <a:ext cx="967802" cy="988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6" name="正方形/長方形 55"/>
          <p:cNvSpPr/>
          <p:nvPr/>
        </p:nvSpPr>
        <p:spPr>
          <a:xfrm>
            <a:off x="5734510" y="10158937"/>
            <a:ext cx="16921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00" dirty="0">
                <a:solidFill>
                  <a:srgbClr val="000000"/>
                </a:solidFill>
                <a:latin typeface="+mj-ea"/>
              </a:rPr>
              <a:t>▲ネットショッピング</a:t>
            </a:r>
            <a:endParaRPr lang="en-US" altLang="ja-JP" sz="900" dirty="0">
              <a:solidFill>
                <a:srgbClr val="000000"/>
              </a:solidFill>
              <a:latin typeface="+mj-ea"/>
            </a:endParaRPr>
          </a:p>
          <a:p>
            <a:pPr algn="ctr"/>
            <a:r>
              <a:rPr lang="ja-JP" altLang="en-US" sz="900" dirty="0">
                <a:solidFill>
                  <a:srgbClr val="000000"/>
                </a:solidFill>
                <a:latin typeface="+mj-ea"/>
              </a:rPr>
              <a:t>サイトはこちら</a:t>
            </a:r>
            <a:endParaRPr lang="en-US" altLang="ja-JP" sz="900" dirty="0">
              <a:solidFill>
                <a:srgbClr val="000000"/>
              </a:solidFill>
              <a:latin typeface="+mj-ea"/>
            </a:endParaRPr>
          </a:p>
          <a:p>
            <a:pPr algn="ctr"/>
            <a:endParaRPr lang="en-US" altLang="ja-JP" sz="900" b="0" i="0" dirty="0">
              <a:solidFill>
                <a:srgbClr val="00000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8" b="30291"/>
          <a:stretch/>
        </p:blipFill>
        <p:spPr>
          <a:xfrm>
            <a:off x="3940851" y="7820249"/>
            <a:ext cx="1773719" cy="23812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4" descr="カタログギフト表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28" y="5080858"/>
            <a:ext cx="1817482" cy="258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0" y="1175862"/>
            <a:ext cx="2432151" cy="5454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9641" y="8939487"/>
            <a:ext cx="7340392" cy="10275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・商談会当日は、会社案内やサンプル、商品パンフレットをご持参ください。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・会場内外問わず、調理行為、危険物の持ち込みは出来ません。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・本商談会を契機に発生した取引等に関するトラブル・損害について、</a:t>
            </a:r>
          </a:p>
          <a:p>
            <a:r>
              <a:rPr kumimoji="1" lang="ja-JP" altLang="en-US" sz="1100" dirty="0">
                <a:solidFill>
                  <a:schemeClr val="tx1"/>
                </a:solidFill>
              </a:rPr>
              <a:t>　当商工会議所は一切責任を負いかねますので、ご了承のうえお申し込みください。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74789"/>
              </p:ext>
            </p:extLst>
          </p:nvPr>
        </p:nvGraphicFramePr>
        <p:xfrm>
          <a:off x="117239" y="759231"/>
          <a:ext cx="7347194" cy="34805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51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東急百貨店との個別商談会</a:t>
                      </a:r>
                      <a:r>
                        <a:rPr kumimoji="1" lang="ja-JP" altLang="en-US" sz="2200" dirty="0"/>
                        <a:t>　</a:t>
                      </a:r>
                      <a:r>
                        <a:rPr kumimoji="1" lang="ja-JP" altLang="en-US" sz="2000" dirty="0"/>
                        <a:t>開催概要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開催日程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２０２３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１０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３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日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（火）１０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００分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１７</a:t>
                      </a:r>
                      <a:r>
                        <a:rPr kumimoji="1" lang="zh-TW" altLang="en-US" sz="1200" dirty="0">
                          <a:latin typeface="+mn-ea"/>
                          <a:ea typeface="+mn-ea"/>
                        </a:rPr>
                        <a:t>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００分</a:t>
                      </a:r>
                      <a:endParaRPr kumimoji="1" lang="en-US" altLang="zh-TW" sz="12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集合時間は各社により異なります。詳細のご案内は商談会２週間前迄にメールでご連絡します。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会　　場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東京商工会議所会議室（千代田区丸の内３－２－２　丸の内二重橋ビル５階）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商談時間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２５分　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83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latin typeface="+mn-ea"/>
                          <a:ea typeface="+mn-ea"/>
                        </a:rPr>
                        <a:t>参 加 費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latin typeface="+mn-ea"/>
                          <a:ea typeface="+mn-ea"/>
                        </a:rPr>
                        <a:t>５，０００円（商工会議所会員限定）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050" b="0" dirty="0">
                          <a:latin typeface="+mn-ea"/>
                          <a:ea typeface="+mn-ea"/>
                        </a:rPr>
                        <a:t>申込後、バイヤーとの商談が組まれた時点で 、参加費が発生します。</a:t>
                      </a:r>
                    </a:p>
                    <a:p>
                      <a:r>
                        <a:rPr kumimoji="1" lang="en-US" altLang="ja-JP" sz="1050" b="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050" b="0" dirty="0">
                          <a:latin typeface="+mn-ea"/>
                          <a:ea typeface="+mn-ea"/>
                        </a:rPr>
                        <a:t>ご商談いただける場合には９月中旬頃に時間を記載したメール、及び請求情報を東京商工会議所よりお送りいたします。（支払先：東京商工会議所、支払方法：振込）</a:t>
                      </a: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定　　員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２４社ほど　　</a:t>
                      </a:r>
                      <a:r>
                        <a:rPr kumimoji="1" lang="en-US" altLang="ja-JP" sz="1100" u="none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100" u="none" dirty="0">
                          <a:latin typeface="+mn-ea"/>
                          <a:ea typeface="+mn-ea"/>
                        </a:rPr>
                        <a:t>バイヤーによる事前選考がございます。</a:t>
                      </a:r>
                      <a:endParaRPr kumimoji="1" lang="ja-JP" altLang="en-US" sz="1100" b="0" u="none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127741004"/>
                  </a:ext>
                </a:extLst>
              </a:tr>
              <a:tr h="4732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募集対象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表面の募集カテゴリーに該当する商品を持つ事業者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100" dirty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100" dirty="0">
                          <a:latin typeface="+mn-ea"/>
                          <a:ea typeface="+mn-ea"/>
                        </a:rPr>
                        <a:t>ご応募は大変恐縮ですが、１社につき１商品に限らせていただきます。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　</a:t>
                      </a:r>
                      <a:endParaRPr kumimoji="1" lang="en-US" altLang="ja-JP" sz="1200" b="0" dirty="0">
                        <a:latin typeface="+mn-ea"/>
                        <a:ea typeface="+mn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募集締切</a:t>
                      </a: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1425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２０２３年８月２３日（水）１７：００</a:t>
                      </a:r>
                      <a:r>
                        <a:rPr kumimoji="1" lang="ja-JP" altLang="en-US" sz="1100" b="0" dirty="0">
                          <a:solidFill>
                            <a:srgbClr val="FF0000"/>
                          </a:solidFill>
                          <a:latin typeface="HGｺﾞｼｯｸE" panose="020B0909000000000000" pitchFamily="49" charset="-128"/>
                          <a:ea typeface="HGｺﾞｼｯｸE" panose="020B0909000000000000" pitchFamily="49" charset="-128"/>
                        </a:rPr>
                        <a:t>まで高崎商工会議所経営支援課へメールにて送付</a:t>
                      </a:r>
                      <a:endParaRPr kumimoji="1" lang="en-US" altLang="ja-JP" sz="1100" b="0" dirty="0">
                        <a:solidFill>
                          <a:srgbClr val="FF0000"/>
                        </a:solidFill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499729" y="4306389"/>
            <a:ext cx="5950304" cy="81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-20784" y="4123053"/>
            <a:ext cx="7456417" cy="811170"/>
            <a:chOff x="70326" y="4026513"/>
            <a:chExt cx="7114425" cy="811170"/>
          </a:xfrm>
        </p:grpSpPr>
        <p:sp>
          <p:nvSpPr>
            <p:cNvPr id="11" name="正方形/長方形 10"/>
            <p:cNvSpPr/>
            <p:nvPr/>
          </p:nvSpPr>
          <p:spPr>
            <a:xfrm>
              <a:off x="70326" y="4247341"/>
              <a:ext cx="1282075" cy="4158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申込書</a:t>
              </a:r>
              <a:r>
                <a:rPr kumimoji="1" lang="en-US" altLang="ja-JP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endPara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34447" y="4026513"/>
              <a:ext cx="5950304" cy="811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800" dirty="0">
                  <a:solidFill>
                    <a:schemeClr val="tx1"/>
                  </a:solidFill>
                  <a:latin typeface="メイリオ" panose="020B0604030504040204" pitchFamily="50" charset="-128"/>
                </a:rPr>
                <a:t>お申し込みの際にご提供いただいたお客様の情報は、当会議所のほか、東京商工会議所、日本政策金融公庫、㈱東急百貨店と共有のうえ当該イベントの申込受付の管理、運営上の管理に利用するほか、東京商工会議所が主催する各種事業のご案内（ＤＭ及びＦＡＸ）のために利用させていただきます。今後、ご案内が不要の場合にはお知らせください。</a:t>
              </a:r>
            </a:p>
          </p:txBody>
        </p:sp>
      </p:grp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109644" y="4759747"/>
          <a:ext cx="7354791" cy="4082696"/>
        </p:xfrm>
        <a:graphic>
          <a:graphicData uri="http://schemas.openxmlformats.org/drawingml/2006/table">
            <a:tbl>
              <a:tblPr/>
              <a:tblGrid>
                <a:gridCol w="2014615">
                  <a:extLst>
                    <a:ext uri="{9D8B030D-6E8A-4147-A177-3AD203B41FA5}">
                      <a16:colId xmlns:a16="http://schemas.microsoft.com/office/drawing/2014/main" val="3021812231"/>
                    </a:ext>
                  </a:extLst>
                </a:gridCol>
                <a:gridCol w="1667600">
                  <a:extLst>
                    <a:ext uri="{9D8B030D-6E8A-4147-A177-3AD203B41FA5}">
                      <a16:colId xmlns:a16="http://schemas.microsoft.com/office/drawing/2014/main" val="992340750"/>
                    </a:ext>
                  </a:extLst>
                </a:gridCol>
                <a:gridCol w="1291668">
                  <a:extLst>
                    <a:ext uri="{9D8B030D-6E8A-4147-A177-3AD203B41FA5}">
                      <a16:colId xmlns:a16="http://schemas.microsoft.com/office/drawing/2014/main" val="2677751635"/>
                    </a:ext>
                  </a:extLst>
                </a:gridCol>
                <a:gridCol w="2380908">
                  <a:extLst>
                    <a:ext uri="{9D8B030D-6E8A-4147-A177-3AD203B41FA5}">
                      <a16:colId xmlns:a16="http://schemas.microsoft.com/office/drawing/2014/main" val="1884845291"/>
                    </a:ext>
                  </a:extLst>
                </a:gridCol>
              </a:tblGrid>
              <a:tr h="1818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事業所名（支店・屋号）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35715"/>
                  </a:ext>
                </a:extLst>
              </a:tr>
              <a:tr h="1818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73959"/>
                  </a:ext>
                </a:extLst>
              </a:tr>
              <a:tr h="242012">
                <a:tc gridSpan="4"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会員番号：　　　　　　　）</a:t>
                      </a:r>
                    </a:p>
                  </a:txBody>
                  <a:tcPr marL="8536" marR="8536" marT="853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28699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業種・事業内容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資本金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41808"/>
                  </a:ext>
                </a:extLst>
              </a:tr>
              <a:tr h="2420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万円</a:t>
                      </a:r>
                    </a:p>
                  </a:txBody>
                  <a:tcPr marL="8536" marR="8536" marT="85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117256"/>
                  </a:ext>
                </a:extLst>
              </a:tr>
              <a:tr h="1818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申込担当者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30838"/>
                  </a:ext>
                </a:extLst>
              </a:tr>
              <a:tr h="1818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電話番号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83907"/>
                  </a:ext>
                </a:extLst>
              </a:tr>
              <a:tr h="24201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4556"/>
                  </a:ext>
                </a:extLst>
              </a:tr>
              <a:tr h="2255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メールアドレス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026489"/>
                  </a:ext>
                </a:extLst>
              </a:tr>
              <a:tr h="35647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住所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（〒　　　－　　　　）</a:t>
                      </a:r>
                    </a:p>
                  </a:txBody>
                  <a:tcPr marL="8536" marR="8536" marT="853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31069"/>
                  </a:ext>
                </a:extLst>
              </a:tr>
              <a:tr h="18187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商談会参加者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86104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295279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823067"/>
                  </a:ext>
                </a:extLst>
              </a:tr>
              <a:tr h="2420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736830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部署・役職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095585"/>
                  </a:ext>
                </a:extLst>
              </a:tr>
              <a:tr h="1818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フリガナ）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70333"/>
                  </a:ext>
                </a:extLst>
              </a:tr>
              <a:tr h="2420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78819"/>
                  </a:ext>
                </a:extLst>
              </a:tr>
              <a:tr h="1818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商談会当日連絡先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当日参加者の携帯電話等）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132"/>
                  </a:ext>
                </a:extLst>
              </a:tr>
              <a:tr h="29003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8536" marR="8536" marT="85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536" marR="8536" marT="85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925124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193441" y="10023129"/>
            <a:ext cx="7670521" cy="582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＜申込み先＞高崎商工会議所　経営支援課　　　</a:t>
            </a:r>
            <a:r>
              <a:rPr lang="en-US" altLang="ja-JP" sz="1050" dirty="0">
                <a:solidFill>
                  <a:srgbClr val="FF0000"/>
                </a:solidFill>
                <a:latin typeface="+mn-ea"/>
                <a:hlinkClick r:id="rId2"/>
              </a:rPr>
              <a:t>TEL:027-361-5171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 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E-mail: keieishien@takasakicci.or.jp</a:t>
            </a: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＜主催＞東京商工会議所 ビジネス交流センター 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03-3283-7804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E-mail: </a:t>
            </a:r>
            <a:r>
              <a:rPr lang="en-US" altLang="ja-JP" sz="900" dirty="0">
                <a:solidFill>
                  <a:schemeClr val="tx1"/>
                </a:solidFill>
                <a:latin typeface="+mn-ea"/>
                <a:hlinkClick r:id="rId3"/>
              </a:rPr>
              <a:t>bizkoryu@tokyo-cci.or.jp</a:t>
            </a:r>
            <a:endParaRPr lang="en-US" altLang="ja-JP" sz="900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＜募集協力＞日本政策金融公庫・復興庁・</a:t>
            </a:r>
            <a:r>
              <a:rPr lang="zh-TW" altLang="en-US" sz="900" dirty="0">
                <a:solidFill>
                  <a:schemeClr val="tx1"/>
                </a:solidFill>
                <a:latin typeface="+mn-ea"/>
              </a:rPr>
              <a:t>株式会社東日本大震災事業者再生支援機構</a:t>
            </a:r>
            <a:endParaRPr lang="ja-JP" altLang="en-US" sz="9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825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1770</TotalTime>
  <Words>861</Words>
  <Application>Microsoft Office PowerPoint</Application>
  <PresentationFormat>ユーザー設定</PresentationFormat>
  <Paragraphs>113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HGPｺﾞｼｯｸE</vt:lpstr>
      <vt:lpstr>HGｺﾞｼｯｸE</vt:lpstr>
      <vt:lpstr>新細明體</vt:lpstr>
      <vt:lpstr>メイリオ</vt:lpstr>
      <vt:lpstr>游ゴシック</vt:lpstr>
      <vt:lpstr>Arial</vt:lpstr>
      <vt:lpstr>Calibri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廣嶋 祐子</dc:creator>
  <cp:lastModifiedBy>yu-takahashi</cp:lastModifiedBy>
  <cp:revision>324</cp:revision>
  <cp:lastPrinted>2023-07-24T03:53:34Z</cp:lastPrinted>
  <dcterms:created xsi:type="dcterms:W3CDTF">2019-10-15T07:51:00Z</dcterms:created>
  <dcterms:modified xsi:type="dcterms:W3CDTF">2023-08-15T08:13:25Z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  <property fmtid="{D5CDD505-2E9C-101B-9397-08002B2CF9AE}" pid="3" name="KSOProductBuildVer">
    <vt:lpwstr>1041-11.8.2.8500</vt:lpwstr>
  </property>
</Properties>
</file>