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2" r:id="rId2"/>
    <p:sldMasterId id="2147483654" r:id="rId3"/>
  </p:sldMasterIdLst>
  <p:notesMasterIdLst>
    <p:notesMasterId r:id="rId6"/>
  </p:notesMasterIdLst>
  <p:sldIdLst>
    <p:sldId id="266" r:id="rId4"/>
    <p:sldId id="263" r:id="rId5"/>
  </p:sldIdLst>
  <p:sldSz cx="7559675" cy="10691813"/>
  <p:notesSz cx="6635750" cy="9767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小林 麟太郎" initials="小林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5D6"/>
    <a:srgbClr val="000000"/>
    <a:srgbClr val="666633"/>
    <a:srgbClr val="A7B793"/>
    <a:srgbClr val="996633"/>
    <a:srgbClr val="E6E6E6"/>
    <a:srgbClr val="ABB09A"/>
    <a:srgbClr val="B2B298"/>
    <a:srgbClr val="9DAD9F"/>
    <a:srgbClr val="67AF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中間スタイル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53"/>
    <p:restoredTop sz="96391" autoAdjust="0"/>
  </p:normalViewPr>
  <p:slideViewPr>
    <p:cSldViewPr snapToGrid="0" snapToObjects="1">
      <p:cViewPr>
        <p:scale>
          <a:sx n="141" d="100"/>
          <a:sy n="141" d="100"/>
        </p:scale>
        <p:origin x="792" y="-5861"/>
      </p:cViewPr>
      <p:guideLst>
        <p:guide orient="horz" pos="3367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3" d="100"/>
          <a:sy n="153" d="100"/>
        </p:scale>
        <p:origin x="37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875492" cy="490091"/>
          </a:xfrm>
          <a:prstGeom prst="rect">
            <a:avLst/>
          </a:prstGeom>
        </p:spPr>
        <p:txBody>
          <a:bodyPr vert="horz" lIns="91431" tIns="45717" rIns="91431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58723" y="3"/>
            <a:ext cx="2875492" cy="490091"/>
          </a:xfrm>
          <a:prstGeom prst="rect">
            <a:avLst/>
          </a:prstGeom>
        </p:spPr>
        <p:txBody>
          <a:bodyPr vert="horz" lIns="91431" tIns="45717" rIns="91431" bIns="45717" rtlCol="0"/>
          <a:lstStyle>
            <a:lvl1pPr algn="r">
              <a:defRPr sz="1200"/>
            </a:lvl1pPr>
          </a:lstStyle>
          <a:p>
            <a:fld id="{EFDF23AA-BDED-6748-8FB1-D76B428F0567}" type="datetimeFigureOut">
              <a:rPr kumimoji="1" lang="ja-JP" altLang="en-US" smtClean="0"/>
              <a:t>2025/6/10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52650" y="1220788"/>
            <a:ext cx="2330450" cy="3297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7" rIns="91431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3575" y="4700796"/>
            <a:ext cx="5308600" cy="3846106"/>
          </a:xfrm>
          <a:prstGeom prst="rect">
            <a:avLst/>
          </a:prstGeom>
        </p:spPr>
        <p:txBody>
          <a:bodyPr vert="horz" lIns="91431" tIns="45717" rIns="91431" bIns="457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277799"/>
            <a:ext cx="2875492" cy="490090"/>
          </a:xfrm>
          <a:prstGeom prst="rect">
            <a:avLst/>
          </a:prstGeom>
        </p:spPr>
        <p:txBody>
          <a:bodyPr vert="horz" lIns="91431" tIns="45717" rIns="91431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58723" y="9277799"/>
            <a:ext cx="2875492" cy="490090"/>
          </a:xfrm>
          <a:prstGeom prst="rect">
            <a:avLst/>
          </a:prstGeom>
        </p:spPr>
        <p:txBody>
          <a:bodyPr vert="horz" lIns="91431" tIns="45717" rIns="91431" bIns="45717" rtlCol="0" anchor="b"/>
          <a:lstStyle>
            <a:lvl1pPr algn="r">
              <a:defRPr sz="1200"/>
            </a:lvl1pPr>
          </a:lstStyle>
          <a:p>
            <a:fld id="{1940522E-35FC-C343-BD16-C754667178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0522E-35FC-C343-BD16-C7546671788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0166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ECFB137-335C-F544-B40B-3F86982A1C5C}" type="datetimeFigureOut">
              <a:rPr kumimoji="1" lang="ja-JP" altLang="en-US" smtClean="0"/>
              <a:t>2025/6/10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DBE78E22-ECCE-1743-BB26-1666ED6A1B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935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3740"/>
            </a:lvl1pPr>
            <a:lvl2pPr marL="712470" indent="0" algn="ctr">
              <a:buNone/>
              <a:defRPr sz="3120"/>
            </a:lvl2pPr>
            <a:lvl3pPr marL="1425575" indent="0" algn="ctr">
              <a:buNone/>
              <a:defRPr sz="2805"/>
            </a:lvl3pPr>
            <a:lvl4pPr marL="2138045" indent="0" algn="ctr">
              <a:buNone/>
              <a:defRPr sz="2495"/>
            </a:lvl4pPr>
            <a:lvl5pPr marL="2851150" indent="0" algn="ctr">
              <a:buNone/>
              <a:defRPr sz="2495"/>
            </a:lvl5pPr>
            <a:lvl6pPr marL="3563620" indent="0" algn="ctr">
              <a:buNone/>
              <a:defRPr sz="2495"/>
            </a:lvl6pPr>
            <a:lvl7pPr marL="4276725" indent="0" algn="ctr">
              <a:buNone/>
              <a:defRPr sz="2495"/>
            </a:lvl7pPr>
            <a:lvl8pPr marL="4989195" indent="0" algn="ctr">
              <a:buNone/>
              <a:defRPr sz="2495"/>
            </a:lvl8pPr>
            <a:lvl9pPr marL="5702300" indent="0" algn="ctr">
              <a:buNone/>
              <a:defRPr sz="2495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B137-335C-F544-B40B-3F86982A1C5C}" type="datetimeFigureOut">
              <a:rPr kumimoji="1" lang="ja-JP" altLang="en-US" smtClean="0"/>
              <a:t>2025/6/10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78E22-ECCE-1743-BB26-1666ED6A1B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338334" y="1976972"/>
            <a:ext cx="6840714" cy="74537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40"/>
            </a:lvl1pPr>
            <a:lvl2pPr marL="712470" indent="0" algn="ctr">
              <a:buNone/>
              <a:defRPr sz="3120"/>
            </a:lvl2pPr>
            <a:lvl3pPr marL="1425575" indent="0" algn="ctr">
              <a:buNone/>
              <a:defRPr sz="2805"/>
            </a:lvl3pPr>
            <a:lvl4pPr marL="2138045" indent="0" algn="ctr">
              <a:buNone/>
              <a:defRPr sz="2495"/>
            </a:lvl4pPr>
            <a:lvl5pPr marL="2851150" indent="0" algn="ctr">
              <a:buNone/>
              <a:defRPr sz="2495"/>
            </a:lvl5pPr>
            <a:lvl6pPr marL="3563620" indent="0" algn="ctr">
              <a:buNone/>
              <a:defRPr sz="2495"/>
            </a:lvl6pPr>
            <a:lvl7pPr marL="4276725" indent="0" algn="ctr">
              <a:buNone/>
              <a:defRPr sz="2495"/>
            </a:lvl7pPr>
            <a:lvl8pPr marL="4989195" indent="0" algn="ctr">
              <a:buNone/>
              <a:defRPr sz="2495"/>
            </a:lvl8pPr>
            <a:lvl9pPr marL="5702300" indent="0" algn="ctr">
              <a:buNone/>
              <a:defRPr sz="2495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338335" y="10236421"/>
            <a:ext cx="6872432" cy="3167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ctr">
              <a:lnSpc>
                <a:spcPct val="100000"/>
              </a:lnSpc>
              <a:spcBef>
                <a:spcPts val="1560"/>
              </a:spcBef>
              <a:buFontTx/>
              <a:buNone/>
              <a:defRPr sz="1405">
                <a:solidFill>
                  <a:schemeClr val="tx1"/>
                </a:solidFill>
              </a:defRPr>
            </a:lvl1pPr>
          </a:lstStyle>
          <a:p>
            <a:r>
              <a:rPr lang="en-US" altLang="ja-JP" dirty="0">
                <a:latin typeface="メイリオ" panose="020B0604030504040204" pitchFamily="34" charset="-128"/>
              </a:rPr>
              <a:t>Copyright (C) 1996-2019 The Tokyo Chamber of Commerce and Industry All right reserved.</a:t>
            </a:r>
            <a:endParaRPr lang="ja-JP" altLang="en-US">
              <a:latin typeface="メイリオ" panose="020B0604030504040204" pitchFamily="34" charset="-128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338334" y="1976972"/>
            <a:ext cx="6840714" cy="74537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40"/>
            </a:lvl1pPr>
            <a:lvl2pPr marL="712470" indent="0" algn="ctr">
              <a:buNone/>
              <a:defRPr sz="3120"/>
            </a:lvl2pPr>
            <a:lvl3pPr marL="1425575" indent="0" algn="ctr">
              <a:buNone/>
              <a:defRPr sz="2805"/>
            </a:lvl3pPr>
            <a:lvl4pPr marL="2138045" indent="0" algn="ctr">
              <a:buNone/>
              <a:defRPr sz="2495"/>
            </a:lvl4pPr>
            <a:lvl5pPr marL="2851150" indent="0" algn="ctr">
              <a:buNone/>
              <a:defRPr sz="2495"/>
            </a:lvl5pPr>
            <a:lvl6pPr marL="3563620" indent="0" algn="ctr">
              <a:buNone/>
              <a:defRPr sz="2495"/>
            </a:lvl6pPr>
            <a:lvl7pPr marL="4276725" indent="0" algn="ctr">
              <a:buNone/>
              <a:defRPr sz="2495"/>
            </a:lvl7pPr>
            <a:lvl8pPr marL="4989195" indent="0" algn="ctr">
              <a:buNone/>
              <a:defRPr sz="2495"/>
            </a:lvl8pPr>
            <a:lvl9pPr marL="5702300" indent="0" algn="ctr">
              <a:buNone/>
              <a:defRPr sz="2495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338335" y="10236421"/>
            <a:ext cx="6872432" cy="3167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ctr">
              <a:lnSpc>
                <a:spcPct val="100000"/>
              </a:lnSpc>
              <a:spcBef>
                <a:spcPts val="1560"/>
              </a:spcBef>
              <a:buFontTx/>
              <a:buNone/>
              <a:defRPr sz="1405">
                <a:solidFill>
                  <a:schemeClr val="tx1"/>
                </a:solidFill>
              </a:defRPr>
            </a:lvl1pPr>
          </a:lstStyle>
          <a:p>
            <a:r>
              <a:rPr lang="en-US" altLang="ja-JP" dirty="0">
                <a:latin typeface="メイリオ" panose="020B0604030504040204" pitchFamily="34" charset="-128"/>
              </a:rPr>
              <a:t>Copyright (C) 1996-2019 The Tokyo Chamber of Commerce and Industry All right reserved.</a:t>
            </a:r>
            <a:endParaRPr lang="ja-JP" altLang="en-US">
              <a:latin typeface="メイリオ" panose="020B0604030504040204" pitchFamily="34" charset="-128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3859031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7559675" cy="190499"/>
          </a:xfrm>
          <a:prstGeom prst="rect">
            <a:avLst/>
          </a:prstGeom>
        </p:spPr>
      </p:pic>
      <p:pic>
        <p:nvPicPr>
          <p:cNvPr id="6" name="Picture 82" descr="https://dl.boxcloud.com/api/2.0/internal_files/481522477109/versions/509743873109/representations/png_paged_2048x2048/content/1.png?access_token=1!fwVTNxUS7RsmQcgFgrYoVpbrA4T8uL1YDyfdxeCZF46i5mK7i8HaBni5tcIB6Ni2Zk4cWosO3Khddy9uMupaYMZnRohF7gRYWV16TvrS-5_y9XdcWJrr13C25WZtBgajUqVAFcWFzOZ2-aYr7Hitz7nh0CmRrfu69ExWP40DNPNyG1rryydS5ts2_5M_8c3Yl8qfSh2ExtllAAKS2QpuvQ0pgxl4GKrzwio_ZEP0cKs4X8FY6hFxsB_cBy2KGBlpiTBrfmKFT5QDBk6zdlmNPdMmgBvcg8-rd5em1TdKGKdW_lPBmXRTc0sYVpJ0U4iD-_0frI7H5AtEESSSdquT7uoYJcz1AbO3jE9B5aSnEhu7f84osz_QfFqLsCGiieS-93Ra-ib1pOZFTZJEL1Hc1y4vfyoVVeqssXO_bBTODi5cw1HvYNwkZ8JMXoPmvGwUJ9Ash96bTMbJQazSc0sCydKctPWlpz2gccI-9YpmPf0UnQYeUwCeNezOFoBabqFiNtnbpcqEiADGbz8Z_Bhi8ztv-qXk5YQMG6SJRsKnl4JNBr2v7DGqetQptpiBlf35Rw..&amp;box_client_name=box-content-preview&amp;box_client_version=2.21.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73" y="279400"/>
            <a:ext cx="1901126" cy="47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1425575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235" indent="-356235" algn="l" defTabSz="1425575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0" kern="1200">
          <a:solidFill>
            <a:schemeClr val="tx1"/>
          </a:solidFill>
          <a:latin typeface="+mn-lt"/>
          <a:ea typeface="+mn-ea"/>
          <a:cs typeface="+mn-cs"/>
        </a:defRPr>
      </a:lvl2pPr>
      <a:lvl3pPr marL="178181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20" kern="1200">
          <a:solidFill>
            <a:schemeClr val="tx1"/>
          </a:solidFill>
          <a:latin typeface="+mn-lt"/>
          <a:ea typeface="+mn-ea"/>
          <a:cs typeface="+mn-cs"/>
        </a:defRPr>
      </a:lvl3pPr>
      <a:lvl4pPr marL="249491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320738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92049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63296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534606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605853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1pPr>
      <a:lvl2pPr marL="71247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2pPr>
      <a:lvl3pPr marL="142557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3pPr>
      <a:lvl4pPr marL="213804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285115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56362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27672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498919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570230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38335" y="1839327"/>
            <a:ext cx="6872432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338335" y="10236421"/>
            <a:ext cx="6872432" cy="3167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ctr">
              <a:lnSpc>
                <a:spcPct val="100000"/>
              </a:lnSpc>
              <a:spcBef>
                <a:spcPts val="1560"/>
              </a:spcBef>
              <a:buFontTx/>
              <a:buNone/>
              <a:defRPr sz="1405">
                <a:solidFill>
                  <a:schemeClr val="tx1"/>
                </a:solidFill>
              </a:defRPr>
            </a:lvl1pPr>
          </a:lstStyle>
          <a:p>
            <a:r>
              <a:rPr lang="en-US" altLang="ja-JP" dirty="0">
                <a:latin typeface="メイリオ" panose="020B0604030504040204" pitchFamily="34" charset="-128"/>
              </a:rPr>
              <a:t>Copyright (C) 1996-2019 The Tokyo Chamber of Commerce and Industry All right reserved.</a:t>
            </a:r>
            <a:endParaRPr lang="ja-JP" altLang="en-US">
              <a:latin typeface="メイリオ" panose="020B0604030504040204" pitchFamily="34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40671" y="327585"/>
            <a:ext cx="1357712" cy="53397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175737"/>
            <a:ext cx="7559675" cy="1747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1425575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235" indent="-356235" algn="l" defTabSz="1425575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0" kern="1200">
          <a:solidFill>
            <a:schemeClr val="tx1"/>
          </a:solidFill>
          <a:latin typeface="+mn-lt"/>
          <a:ea typeface="+mn-ea"/>
          <a:cs typeface="+mn-cs"/>
        </a:defRPr>
      </a:lvl2pPr>
      <a:lvl3pPr marL="178181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20" kern="1200">
          <a:solidFill>
            <a:schemeClr val="tx1"/>
          </a:solidFill>
          <a:latin typeface="+mn-lt"/>
          <a:ea typeface="+mn-ea"/>
          <a:cs typeface="+mn-cs"/>
        </a:defRPr>
      </a:lvl3pPr>
      <a:lvl4pPr marL="249491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320738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92049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63296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534606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605853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1pPr>
      <a:lvl2pPr marL="71247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2pPr>
      <a:lvl3pPr marL="142557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3pPr>
      <a:lvl4pPr marL="213804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285115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56362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27672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498919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570230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2906" y="4639810"/>
            <a:ext cx="2181089" cy="8577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1425575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235" indent="-356235" algn="l" defTabSz="1425575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0" kern="1200">
          <a:solidFill>
            <a:schemeClr val="tx1"/>
          </a:solidFill>
          <a:latin typeface="+mn-lt"/>
          <a:ea typeface="+mn-ea"/>
          <a:cs typeface="+mn-cs"/>
        </a:defRPr>
      </a:lvl2pPr>
      <a:lvl3pPr marL="178181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20" kern="1200">
          <a:solidFill>
            <a:schemeClr val="tx1"/>
          </a:solidFill>
          <a:latin typeface="+mn-lt"/>
          <a:ea typeface="+mn-ea"/>
          <a:cs typeface="+mn-cs"/>
        </a:defRPr>
      </a:lvl3pPr>
      <a:lvl4pPr marL="249491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320738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92049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63296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534606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605853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1pPr>
      <a:lvl2pPr marL="71247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2pPr>
      <a:lvl3pPr marL="142557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3pPr>
      <a:lvl4pPr marL="213804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285115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56362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27672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498919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570230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business@tohgashi.co.jp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B0FF3F54-8AB6-538A-7A83-28333DA1AB5D}"/>
              </a:ext>
            </a:extLst>
          </p:cNvPr>
          <p:cNvSpPr/>
          <p:nvPr/>
        </p:nvSpPr>
        <p:spPr>
          <a:xfrm>
            <a:off x="325171" y="3078440"/>
            <a:ext cx="6872773" cy="15407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FC26C36-426B-ABF8-6A54-A9C171BBEDCE}"/>
              </a:ext>
            </a:extLst>
          </p:cNvPr>
          <p:cNvSpPr/>
          <p:nvPr/>
        </p:nvSpPr>
        <p:spPr>
          <a:xfrm>
            <a:off x="593424" y="3572984"/>
            <a:ext cx="767989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500" b="1" dirty="0">
                <a:latin typeface="+mn-ea"/>
              </a:rPr>
              <a:t>①食品・雑貨の</a:t>
            </a:r>
            <a:r>
              <a:rPr lang="ja-JP" altLang="en-US" sz="1500" b="1" dirty="0">
                <a:solidFill>
                  <a:srgbClr val="FF0000"/>
                </a:solidFill>
                <a:latin typeface="+mn-ea"/>
              </a:rPr>
              <a:t>大手バイヤー約</a:t>
            </a:r>
            <a:r>
              <a:rPr lang="en-US" altLang="ja-JP" sz="1500" b="1" dirty="0">
                <a:solidFill>
                  <a:srgbClr val="FF0000"/>
                </a:solidFill>
                <a:latin typeface="+mn-ea"/>
              </a:rPr>
              <a:t>30</a:t>
            </a:r>
            <a:r>
              <a:rPr lang="ja-JP" altLang="en-US" sz="1500" b="1" dirty="0">
                <a:solidFill>
                  <a:srgbClr val="FF0000"/>
                </a:solidFill>
                <a:latin typeface="+mn-ea"/>
              </a:rPr>
              <a:t>社</a:t>
            </a:r>
            <a:r>
              <a:rPr lang="ja-JP" altLang="en-US" sz="1500" b="1" dirty="0">
                <a:latin typeface="+mn-ea"/>
              </a:rPr>
              <a:t>が集結！</a:t>
            </a:r>
          </a:p>
          <a:p>
            <a:r>
              <a:rPr lang="ja-JP" altLang="en-US" sz="1500" b="1" dirty="0">
                <a:latin typeface="+mn-ea"/>
              </a:rPr>
              <a:t>②商談後アンケートで、</a:t>
            </a:r>
            <a:r>
              <a:rPr lang="ja-JP" altLang="en-US" sz="1500" b="1" dirty="0">
                <a:solidFill>
                  <a:srgbClr val="FF0000"/>
                </a:solidFill>
                <a:latin typeface="+mn-ea"/>
              </a:rPr>
              <a:t>”成約”または”成約の可能性あり”が</a:t>
            </a:r>
            <a:r>
              <a:rPr lang="en-US" altLang="ja-JP" sz="1500" b="1" dirty="0">
                <a:solidFill>
                  <a:srgbClr val="FF0000"/>
                </a:solidFill>
                <a:latin typeface="+mn-ea"/>
              </a:rPr>
              <a:t>82% </a:t>
            </a:r>
          </a:p>
          <a:p>
            <a:r>
              <a:rPr lang="ja-JP" altLang="en-US" sz="300" b="1" dirty="0">
                <a:latin typeface="+mn-ea"/>
              </a:rPr>
              <a:t>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</a:t>
            </a:r>
            <a:r>
              <a:rPr lang="ja-JP" altLang="en-US" sz="300" dirty="0">
                <a:latin typeface="+mn-ea"/>
              </a:rPr>
              <a:t>　</a:t>
            </a:r>
            <a:r>
              <a:rPr lang="en-US" altLang="ja-JP" sz="600" dirty="0">
                <a:latin typeface="+mn-ea"/>
              </a:rPr>
              <a:t>※2024</a:t>
            </a:r>
            <a:r>
              <a:rPr lang="ja-JP" altLang="en-US" sz="600" dirty="0">
                <a:latin typeface="+mn-ea"/>
              </a:rPr>
              <a:t>年</a:t>
            </a:r>
            <a:r>
              <a:rPr lang="en-US" altLang="ja-JP" sz="600" dirty="0">
                <a:latin typeface="+mn-ea"/>
              </a:rPr>
              <a:t>6</a:t>
            </a:r>
            <a:r>
              <a:rPr lang="ja-JP" altLang="en-US" sz="600" dirty="0">
                <a:latin typeface="+mn-ea"/>
              </a:rPr>
              <a:t>月バイヤーアンケート結果</a:t>
            </a:r>
            <a:endParaRPr lang="ja-JP" altLang="en-US" sz="1200" dirty="0">
              <a:latin typeface="+mn-ea"/>
            </a:endParaRPr>
          </a:p>
          <a:p>
            <a:r>
              <a:rPr lang="ja-JP" altLang="en-US" sz="1500" b="1" dirty="0">
                <a:latin typeface="+mn-ea"/>
              </a:rPr>
              <a:t>③バイヤーの意見を取り入れ、さらに</a:t>
            </a:r>
            <a:r>
              <a:rPr lang="ja-JP" altLang="en-US" sz="1500" b="1" dirty="0">
                <a:solidFill>
                  <a:srgbClr val="FF0000"/>
                </a:solidFill>
                <a:latin typeface="+mn-ea"/>
              </a:rPr>
              <a:t>売上拡大を狙うチャンス！</a:t>
            </a:r>
            <a:endParaRPr lang="en-US" altLang="ja-JP" sz="15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63D97BF-8D92-5FF8-7796-738618D0A97E}"/>
              </a:ext>
            </a:extLst>
          </p:cNvPr>
          <p:cNvSpPr/>
          <p:nvPr/>
        </p:nvSpPr>
        <p:spPr>
          <a:xfrm>
            <a:off x="1310722" y="2234707"/>
            <a:ext cx="4777753" cy="1737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25171" y="6024691"/>
            <a:ext cx="7527491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accent1"/>
                </a:solidFill>
              </a:rPr>
              <a:t>申込対象</a:t>
            </a:r>
            <a:endParaRPr lang="en-US" altLang="ja-JP" sz="2000" b="1" dirty="0">
              <a:solidFill>
                <a:schemeClr val="accent1"/>
              </a:solidFill>
            </a:endParaRPr>
          </a:p>
          <a:p>
            <a:r>
              <a:rPr lang="ja-JP" altLang="en-US" sz="1400" b="1" dirty="0"/>
              <a:t>下記の対象品目商品を製造・販売する</a:t>
            </a:r>
            <a:r>
              <a:rPr lang="ja-JP" altLang="en-US" sz="1400" b="1" u="sng" dirty="0"/>
              <a:t> 商工会議所 会員企業</a:t>
            </a:r>
            <a:endParaRPr lang="en-US" altLang="ja-JP" sz="1400" b="1" u="sng" dirty="0"/>
          </a:p>
          <a:p>
            <a:r>
              <a:rPr lang="en-US" altLang="ja-JP" sz="1400" dirty="0"/>
              <a:t>【</a:t>
            </a:r>
            <a:r>
              <a:rPr lang="ja-JP" altLang="en-US" sz="1400" dirty="0"/>
              <a:t>食品</a:t>
            </a:r>
            <a:r>
              <a:rPr lang="en-US" altLang="ja-JP" sz="1400" dirty="0"/>
              <a:t>】</a:t>
            </a:r>
            <a:r>
              <a:rPr lang="ja-JP" altLang="en-US" sz="1400" dirty="0"/>
              <a:t>畜産・水産加工品、米殻・大豆加工品、調味料、菓子類、飲料・酒類 等</a:t>
            </a:r>
            <a:endParaRPr lang="en-US" altLang="ja-JP" sz="1400" dirty="0">
              <a:latin typeface="メイリオ" panose="020B0604030504040204" pitchFamily="50" charset="-128"/>
            </a:endParaRPr>
          </a:p>
          <a:p>
            <a:r>
              <a:rPr lang="en-US" altLang="ja-JP" sz="1400" dirty="0">
                <a:latin typeface="メイリオ" panose="020B0604030504040204" pitchFamily="50" charset="-128"/>
              </a:rPr>
              <a:t>【</a:t>
            </a:r>
            <a:r>
              <a:rPr lang="ja-JP" altLang="en-US" sz="1400" dirty="0">
                <a:latin typeface="メイリオ" panose="020B0604030504040204" pitchFamily="50" charset="-128"/>
              </a:rPr>
              <a:t>雑貨</a:t>
            </a:r>
            <a:r>
              <a:rPr lang="en-US" altLang="ja-JP" sz="1400" dirty="0">
                <a:latin typeface="メイリオ" panose="020B0604030504040204" pitchFamily="50" charset="-128"/>
              </a:rPr>
              <a:t>】</a:t>
            </a:r>
            <a:r>
              <a:rPr lang="ja-JP" altLang="en-US" sz="1400" dirty="0">
                <a:latin typeface="メイリオ" panose="020B0604030504040204" pitchFamily="50" charset="-128"/>
              </a:rPr>
              <a:t>衣料品、アクセサリー、 生活雑貨、インテリア、文具、アウトドア 等</a:t>
            </a:r>
            <a:endParaRPr lang="en-US" altLang="ja-JP" sz="1400" dirty="0">
              <a:latin typeface="メイリオ" panose="020B0604030504040204" pitchFamily="50" charset="-128"/>
            </a:endParaRPr>
          </a:p>
          <a:p>
            <a:endParaRPr lang="en-US" altLang="ja-JP" sz="1200" b="1" dirty="0"/>
          </a:p>
          <a:p>
            <a:r>
              <a:rPr lang="ja-JP" altLang="en-US" sz="2000" b="1" dirty="0">
                <a:solidFill>
                  <a:schemeClr val="accent1"/>
                </a:solidFill>
              </a:rPr>
              <a:t>参加費（１商談あたり）</a:t>
            </a:r>
            <a:r>
              <a:rPr lang="ja-JP" altLang="en-US" sz="2000" b="1" dirty="0"/>
              <a:t>・・・</a:t>
            </a:r>
            <a:r>
              <a:rPr lang="en-US" altLang="ja-JP" sz="2000" b="1" dirty="0"/>
              <a:t>3,300</a:t>
            </a:r>
            <a:r>
              <a:rPr lang="ja-JP" altLang="en-US" sz="2000" b="1" dirty="0"/>
              <a:t>円（税込）</a:t>
            </a:r>
          </a:p>
          <a:p>
            <a:r>
              <a:rPr lang="en-US" altLang="ja-JP" sz="1200" dirty="0"/>
              <a:t>※</a:t>
            </a:r>
            <a:r>
              <a:rPr lang="ja-JP" altLang="en-US" sz="1200" dirty="0"/>
              <a:t>バイヤーから指名があり、商談が組まれた時点で商談数に応じて参加費が発生。</a:t>
            </a:r>
            <a:endParaRPr lang="en-US" altLang="ja-JP" sz="1600" dirty="0">
              <a:latin typeface="+mn-ea"/>
            </a:endParaRPr>
          </a:p>
        </p:txBody>
      </p:sp>
      <p:sp>
        <p:nvSpPr>
          <p:cNvPr id="11" name="テキスト ボックス 1"/>
          <p:cNvSpPr txBox="1">
            <a:spLocks noChangeArrowheads="1"/>
          </p:cNvSpPr>
          <p:nvPr/>
        </p:nvSpPr>
        <p:spPr bwMode="auto">
          <a:xfrm>
            <a:off x="2306459" y="907294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356072" y="4755604"/>
            <a:ext cx="6013458" cy="1154162"/>
            <a:chOff x="606629" y="2862286"/>
            <a:chExt cx="6568695" cy="1154162"/>
          </a:xfrm>
        </p:grpSpPr>
        <p:sp>
          <p:nvSpPr>
            <p:cNvPr id="14" name="テキスト ボックス 37"/>
            <p:cNvSpPr txBox="1">
              <a:spLocks noChangeArrowheads="1"/>
            </p:cNvSpPr>
            <p:nvPr/>
          </p:nvSpPr>
          <p:spPr bwMode="auto">
            <a:xfrm>
              <a:off x="2623701" y="2862286"/>
              <a:ext cx="4551623" cy="115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2000" dirty="0">
                  <a:solidFill>
                    <a:schemeClr val="accent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メイリオ" panose="020B0604030504040204" pitchFamily="34" charset="-128"/>
                </a:rPr>
                <a:t>会場</a:t>
              </a:r>
              <a:r>
                <a:rPr lang="ja-JP" altLang="en-US" sz="2000" dirty="0">
                  <a:solidFill>
                    <a:schemeClr val="accent5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メイリオ" panose="020B0604030504040204" pitchFamily="34" charset="-128"/>
                </a:rPr>
                <a:t>　</a:t>
              </a:r>
              <a:endParaRPr lang="en-US" altLang="ja-JP" sz="2000" dirty="0">
                <a:solidFill>
                  <a:schemeClr val="accent5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34" charset="-128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210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メイリオ" panose="020B0604030504040204" pitchFamily="34" charset="-128"/>
                </a:rPr>
                <a:t>東京商工会議所５階 </a:t>
              </a:r>
              <a:endParaRPr lang="en-US" altLang="ja-JP" sz="21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34" charset="-128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メイリオ" panose="020B0604030504040204" pitchFamily="34" charset="-128"/>
                </a:rPr>
                <a:t>カンファレンスルーム</a:t>
              </a:r>
              <a:endParaRPr lang="en-US" altLang="ja-JP" sz="14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34" charset="-128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メイリオ" panose="020B0604030504040204" pitchFamily="34" charset="-128"/>
                </a:rPr>
                <a:t>（千代田区丸の内</a:t>
              </a:r>
              <a:r>
                <a:rPr lang="en-US" altLang="ja-JP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メイリオ" panose="020B0604030504040204" pitchFamily="34" charset="-128"/>
                </a:rPr>
                <a:t>3-2-2</a:t>
              </a:r>
              <a:r>
                <a:rPr lang="ja-JP" altLang="en-US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メイリオ" panose="020B0604030504040204" pitchFamily="34" charset="-128"/>
                </a:rPr>
                <a:t> 丸の内二重橋ビル）</a:t>
              </a:r>
              <a:endParaRPr lang="en-US" altLang="ja-JP" sz="14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34" charset="-128"/>
              </a:endParaRPr>
            </a:p>
          </p:txBody>
        </p:sp>
        <p:sp>
          <p:nvSpPr>
            <p:cNvPr id="25" name="テキスト ボックス 37"/>
            <p:cNvSpPr txBox="1">
              <a:spLocks noChangeArrowheads="1"/>
            </p:cNvSpPr>
            <p:nvPr/>
          </p:nvSpPr>
          <p:spPr bwMode="auto">
            <a:xfrm>
              <a:off x="606629" y="2868218"/>
              <a:ext cx="2681983" cy="9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2000" dirty="0">
                  <a:solidFill>
                    <a:schemeClr val="accent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メイリオ" panose="020B0604030504040204" pitchFamily="34" charset="-128"/>
                </a:rPr>
                <a:t>開催日時　　</a:t>
              </a:r>
              <a:endParaRPr lang="en-US" altLang="ja-JP" sz="2000" dirty="0">
                <a:solidFill>
                  <a:schemeClr val="accent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34" charset="-128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メイリオ" panose="020B0604030504040204" pitchFamily="34" charset="-128"/>
                </a:rPr>
                <a:t>８</a:t>
              </a:r>
              <a:r>
                <a:rPr lang="ja-JP" altLang="en-US" sz="200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メイリオ" panose="020B0604030504040204" pitchFamily="34" charset="-128"/>
                </a:rPr>
                <a:t>月</a:t>
              </a:r>
              <a:r>
                <a:rPr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メイリオ" panose="020B0604030504040204" pitchFamily="34" charset="-128"/>
                </a:rPr>
                <a:t>２０</a:t>
              </a:r>
              <a:r>
                <a:rPr lang="ja-JP" altLang="en-US" sz="200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メイリオ" panose="020B0604030504040204" pitchFamily="34" charset="-128"/>
                </a:rPr>
                <a:t>日（水）　</a:t>
              </a:r>
              <a:endParaRPr lang="en-US" altLang="ja-JP" sz="20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34" charset="-128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メイリオ" panose="020B0604030504040204" pitchFamily="34" charset="-128"/>
                </a:rPr>
                <a:t>１０：００～１７：００</a:t>
              </a:r>
              <a:endParaRPr lang="en-US" altLang="ja-JP" sz="20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34" charset="-128"/>
              </a:endParaRPr>
            </a:p>
          </p:txBody>
        </p:sp>
      </p:grpSp>
      <p:sp>
        <p:nvSpPr>
          <p:cNvPr id="4" name="テキスト ボックス 3"/>
          <p:cNvSpPr txBox="1"/>
          <p:nvPr/>
        </p:nvSpPr>
        <p:spPr>
          <a:xfrm>
            <a:off x="4861560" y="305260"/>
            <a:ext cx="2512548" cy="510778"/>
          </a:xfrm>
          <a:prstGeom prst="roundRect">
            <a:avLst/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>
                <a:solidFill>
                  <a:schemeClr val="bg1"/>
                </a:solidFill>
              </a:rPr>
              <a:t>６月２７日</a:t>
            </a:r>
            <a:r>
              <a:rPr kumimoji="1" lang="ja-JP" altLang="en-US" sz="2400" b="1" dirty="0">
                <a:solidFill>
                  <a:schemeClr val="bg1"/>
                </a:solidFill>
              </a:rPr>
              <a:t>締切</a:t>
            </a:r>
          </a:p>
        </p:txBody>
      </p:sp>
      <p:sp>
        <p:nvSpPr>
          <p:cNvPr id="2" name="正方形/長方形 1"/>
          <p:cNvSpPr/>
          <p:nvPr/>
        </p:nvSpPr>
        <p:spPr bwMode="white">
          <a:xfrm>
            <a:off x="409645" y="3107751"/>
            <a:ext cx="2633805" cy="461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>
                <a:solidFill>
                  <a:schemeClr val="accent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商談会のポイント</a:t>
            </a:r>
          </a:p>
        </p:txBody>
      </p:sp>
      <p:pic>
        <p:nvPicPr>
          <p:cNvPr id="30" name="図 29" descr="部屋の中で椅子に座っている人々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9E85EB8-28BC-E0FD-8049-C550DA95F6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085" t="16546" r="10667" b="17104"/>
          <a:stretch/>
        </p:blipFill>
        <p:spPr>
          <a:xfrm>
            <a:off x="5652516" y="4797623"/>
            <a:ext cx="1721592" cy="1169606"/>
          </a:xfrm>
          <a:prstGeom prst="rect">
            <a:avLst/>
          </a:prstGeom>
          <a:effectLst>
            <a:softEdge rad="0"/>
          </a:effectLst>
        </p:spPr>
      </p:pic>
      <p:pic>
        <p:nvPicPr>
          <p:cNvPr id="33" name="図 32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4FFAB8F-9B9D-41DE-78D6-B26724B70C6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775" t="22840" r="27174" b="61021"/>
          <a:stretch/>
        </p:blipFill>
        <p:spPr>
          <a:xfrm>
            <a:off x="1368850" y="882901"/>
            <a:ext cx="5064918" cy="1254829"/>
          </a:xfrm>
          <a:prstGeom prst="rect">
            <a:avLst/>
          </a:prstGeom>
        </p:spPr>
      </p:pic>
      <p:cxnSp>
        <p:nvCxnSpPr>
          <p:cNvPr id="36" name="直線コネクタ 35"/>
          <p:cNvCxnSpPr>
            <a:cxnSpLocks/>
          </p:cNvCxnSpPr>
          <p:nvPr/>
        </p:nvCxnSpPr>
        <p:spPr>
          <a:xfrm>
            <a:off x="621934" y="2473823"/>
            <a:ext cx="631580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593424" y="885090"/>
            <a:ext cx="6334813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37"/>
          <p:cNvSpPr txBox="1">
            <a:spLocks noChangeArrowheads="1"/>
          </p:cNvSpPr>
          <p:nvPr/>
        </p:nvSpPr>
        <p:spPr bwMode="auto">
          <a:xfrm>
            <a:off x="356072" y="2147907"/>
            <a:ext cx="6841872" cy="815608"/>
          </a:xfrm>
          <a:prstGeom prst="rect">
            <a:avLst/>
          </a:prstGeom>
          <a:noFill/>
          <a:ln w="47625" cap="rnd" cmpd="thickThin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全国の食品・雑貨サプライヤー大募集！</a:t>
            </a: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3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普段会えない首都圏のバイヤー企業に、自社商品を直接アピールできるチャンスです。</a:t>
            </a:r>
          </a:p>
          <a:p>
            <a:pPr algn="ctr"/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対象商品をお持ちの方は、この機会にぜひお申込みください。</a:t>
            </a:r>
            <a:endParaRPr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74172E2-8C6E-A636-42B8-2BC593A869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46" y="7908349"/>
            <a:ext cx="6788298" cy="247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11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09641" y="9129813"/>
            <a:ext cx="7340392" cy="102752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800" dirty="0">
                <a:solidFill>
                  <a:schemeClr val="tx1"/>
                </a:solidFill>
              </a:rPr>
              <a:t>●商談はバイヤーの選定のもと決定いたします。商談先バイヤーおよび商談数の希望はお受けできませんので、予めご了承ください。</a:t>
            </a:r>
          </a:p>
          <a:p>
            <a:r>
              <a:rPr kumimoji="1" lang="ja-JP" altLang="en-US" sz="800" dirty="0">
                <a:solidFill>
                  <a:schemeClr val="tx1"/>
                </a:solidFill>
              </a:rPr>
              <a:t>●商談が組まれた場合には、必ず全ての商談にご参加いただくことを承諾のうえ、エントリーシートをご提出ください。</a:t>
            </a:r>
          </a:p>
          <a:p>
            <a:r>
              <a:rPr kumimoji="1" lang="ja-JP" altLang="en-US" sz="800" dirty="0">
                <a:solidFill>
                  <a:schemeClr val="tx1"/>
                </a:solidFill>
              </a:rPr>
              <a:t>●商談スケジュールは事務局にて決定し、時間帯の変更やキャンセルには応じられません。</a:t>
            </a:r>
          </a:p>
          <a:p>
            <a:r>
              <a:rPr kumimoji="1" lang="ja-JP" altLang="en-US" sz="800" dirty="0">
                <a:solidFill>
                  <a:schemeClr val="tx1"/>
                </a:solidFill>
              </a:rPr>
              <a:t>●エントリーシートの提出は当商談会への参加、ならびにバイヤー企業との面談、斡旋、取引をお約束するものではございません。</a:t>
            </a:r>
            <a:endParaRPr kumimoji="1" lang="en-US" altLang="ja-JP" sz="800" dirty="0">
              <a:solidFill>
                <a:schemeClr val="tx1"/>
              </a:solidFill>
            </a:endParaRPr>
          </a:p>
          <a:p>
            <a:r>
              <a:rPr kumimoji="1" lang="ja-JP" altLang="en-US" sz="800" dirty="0">
                <a:solidFill>
                  <a:schemeClr val="tx1"/>
                </a:solidFill>
              </a:rPr>
              <a:t>●商談会当日は、会社案内やサンプル、商品パンフレットをご持参ください。事前のサンプル・試食の送付は受け付けておりません。</a:t>
            </a:r>
          </a:p>
          <a:p>
            <a:r>
              <a:rPr kumimoji="1" lang="ja-JP" altLang="en-US" sz="800" dirty="0">
                <a:solidFill>
                  <a:schemeClr val="tx1"/>
                </a:solidFill>
              </a:rPr>
              <a:t>●会場内外問わず、調理行為、危険物の持ち込みは出来ません。</a:t>
            </a:r>
          </a:p>
          <a:p>
            <a:r>
              <a:rPr kumimoji="1" lang="ja-JP" altLang="en-US" sz="800" dirty="0">
                <a:solidFill>
                  <a:schemeClr val="tx1"/>
                </a:solidFill>
              </a:rPr>
              <a:t>●本商談会を契機に発生した取引等に関するトラブル・損害について、当商工会議所及び東京商工会議所は一切責任を負いかねますので、</a:t>
            </a:r>
            <a:endParaRPr kumimoji="1" lang="en-US" altLang="ja-JP" sz="800" dirty="0">
              <a:solidFill>
                <a:schemeClr val="tx1"/>
              </a:solidFill>
            </a:endParaRPr>
          </a:p>
          <a:p>
            <a:r>
              <a:rPr kumimoji="1" lang="ja-JP" altLang="en-US" sz="800" dirty="0">
                <a:solidFill>
                  <a:schemeClr val="tx1"/>
                </a:solidFill>
              </a:rPr>
              <a:t>　ご了承の上お申込ください。</a:t>
            </a: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35433"/>
              </p:ext>
            </p:extLst>
          </p:nvPr>
        </p:nvGraphicFramePr>
        <p:xfrm>
          <a:off x="106240" y="773454"/>
          <a:ext cx="7347194" cy="305402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13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4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344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首都圏バイヤーマッチング商談会　開催概要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8691" marR="98691" marT="49340" marB="4934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28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開催日程</a:t>
                      </a:r>
                      <a:endParaRPr kumimoji="1" lang="ja-JP" altLang="en-US" sz="1200" b="0" dirty="0">
                        <a:latin typeface="+mn-ea"/>
                        <a:ea typeface="+mn-ea"/>
                      </a:endParaRP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２０２５</a:t>
                      </a:r>
                      <a:r>
                        <a:rPr kumimoji="1" lang="zh-TW" altLang="en-US" sz="1200" dirty="0"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８</a:t>
                      </a:r>
                      <a:r>
                        <a:rPr kumimoji="1" lang="zh-TW" altLang="en-US" sz="1200" dirty="0">
                          <a:latin typeface="+mn-ea"/>
                          <a:ea typeface="+mn-ea"/>
                        </a:rPr>
                        <a:t>月</a:t>
                      </a: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２０</a:t>
                      </a:r>
                      <a:r>
                        <a:rPr kumimoji="1" lang="zh-TW" altLang="en-US" sz="1200" dirty="0">
                          <a:latin typeface="+mn-ea"/>
                          <a:ea typeface="+mn-ea"/>
                        </a:rPr>
                        <a:t>日</a:t>
                      </a: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　１０</a:t>
                      </a:r>
                      <a:r>
                        <a:rPr kumimoji="1" lang="zh-TW" altLang="en-US" sz="1200" dirty="0">
                          <a:latin typeface="+mn-ea"/>
                          <a:ea typeface="+mn-ea"/>
                        </a:rPr>
                        <a:t>時</a:t>
                      </a: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００分</a:t>
                      </a:r>
                      <a:r>
                        <a:rPr kumimoji="1" lang="zh-TW" altLang="en-US" sz="1200" dirty="0">
                          <a:latin typeface="+mn-ea"/>
                          <a:ea typeface="+mn-ea"/>
                        </a:rPr>
                        <a:t>～</a:t>
                      </a: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１７</a:t>
                      </a:r>
                      <a:r>
                        <a:rPr kumimoji="1" lang="zh-TW" altLang="en-US" sz="1200" dirty="0">
                          <a:latin typeface="+mn-ea"/>
                          <a:ea typeface="+mn-ea"/>
                        </a:rPr>
                        <a:t>時</a:t>
                      </a: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００分</a:t>
                      </a:r>
                      <a:endParaRPr kumimoji="1" lang="en-US" altLang="zh-TW" sz="1200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en-US" altLang="ja-JP" sz="1100" dirty="0">
                          <a:latin typeface="+mn-ea"/>
                          <a:ea typeface="+mn-ea"/>
                        </a:rPr>
                        <a:t>※</a:t>
                      </a:r>
                      <a:r>
                        <a:rPr kumimoji="1" lang="ja-JP" altLang="en-US" sz="1100" dirty="0">
                          <a:latin typeface="+mn-ea"/>
                          <a:ea typeface="+mn-ea"/>
                        </a:rPr>
                        <a:t>商談時間は各社により異なります。詳細のご案内は開催２週間前迄にメールでご連絡します。</a:t>
                      </a:r>
                      <a:endParaRPr kumimoji="1" lang="en-US" altLang="ja-JP" sz="1100" b="0" dirty="0">
                        <a:latin typeface="+mn-ea"/>
                        <a:ea typeface="+mn-ea"/>
                      </a:endParaRP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2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会　　場</a:t>
                      </a:r>
                      <a:endParaRPr kumimoji="1" lang="ja-JP" altLang="en-US" sz="1200" b="0" dirty="0">
                        <a:latin typeface="+mn-ea"/>
                        <a:ea typeface="+mn-ea"/>
                      </a:endParaRP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東京商工会議所　５階 カンファレンスルーム</a:t>
                      </a:r>
                      <a:endParaRPr kumimoji="1" lang="en-US" altLang="ja-JP" sz="1200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千代田区丸の内３丁目２−２ 丸の内二重橋ビル</a:t>
                      </a:r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)</a:t>
                      </a:r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49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商談形式</a:t>
                      </a:r>
                      <a:endParaRPr kumimoji="1" lang="ja-JP" altLang="en-US" sz="1200" b="0" dirty="0">
                        <a:latin typeface="+mn-ea"/>
                        <a:ea typeface="+mn-ea"/>
                      </a:endParaRP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u="sng" dirty="0">
                          <a:latin typeface="+mn-ea"/>
                          <a:ea typeface="+mn-ea"/>
                        </a:rPr>
                        <a:t>バイヤー指名制商談（１商談２５分間、対面型）</a:t>
                      </a: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777886393"/>
                  </a:ext>
                </a:extLst>
              </a:tr>
              <a:tr h="91871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>
                          <a:latin typeface="+mn-ea"/>
                          <a:ea typeface="+mn-ea"/>
                        </a:rPr>
                        <a:t>商談まで</a:t>
                      </a:r>
                      <a:endParaRPr kumimoji="1" lang="en-US" altLang="ja-JP" sz="1200" b="0" dirty="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1200" b="0" dirty="0">
                          <a:latin typeface="+mn-ea"/>
                          <a:ea typeface="+mn-ea"/>
                        </a:rPr>
                        <a:t>の流れ</a:t>
                      </a: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dirty="0">
                          <a:latin typeface="+mn-ea"/>
                          <a:ea typeface="+mn-ea"/>
                        </a:rPr>
                        <a:t>①本申込書に必要事項を記入の上お申し込みください。</a:t>
                      </a:r>
                      <a:endParaRPr kumimoji="1" lang="en-US" altLang="ja-JP" sz="1200" b="0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200" b="0" dirty="0">
                          <a:latin typeface="+mn-ea"/>
                          <a:ea typeface="+mn-ea"/>
                        </a:rPr>
                        <a:t>②お申込後、エントリーシート（</a:t>
                      </a:r>
                      <a:r>
                        <a:rPr kumimoji="1" lang="en-US" altLang="ja-JP" sz="1200" b="0" dirty="0">
                          <a:latin typeface="+mn-ea"/>
                          <a:ea typeface="+mn-ea"/>
                        </a:rPr>
                        <a:t>ES</a:t>
                      </a:r>
                      <a:r>
                        <a:rPr kumimoji="1" lang="ja-JP" altLang="en-US" sz="1200" b="0" dirty="0">
                          <a:latin typeface="+mn-ea"/>
                          <a:ea typeface="+mn-ea"/>
                        </a:rPr>
                        <a:t>）をお送りしますので、記入の上ご提出ください。</a:t>
                      </a:r>
                      <a:endParaRPr kumimoji="1" lang="en-US" altLang="ja-JP" sz="1200" b="0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200" b="0" dirty="0">
                          <a:latin typeface="+mn-ea"/>
                          <a:ea typeface="+mn-ea"/>
                        </a:rPr>
                        <a:t>　</a:t>
                      </a:r>
                      <a:r>
                        <a:rPr kumimoji="1" lang="en-US" altLang="ja-JP" sz="1200" b="0" dirty="0">
                          <a:latin typeface="+mn-ea"/>
                          <a:ea typeface="+mn-ea"/>
                        </a:rPr>
                        <a:t>※ES</a:t>
                      </a:r>
                      <a:r>
                        <a:rPr kumimoji="1" lang="ja-JP" altLang="en-US" sz="1200" b="0" dirty="0">
                          <a:latin typeface="+mn-ea"/>
                          <a:ea typeface="+mn-ea"/>
                        </a:rPr>
                        <a:t>は</a:t>
                      </a:r>
                      <a:r>
                        <a:rPr kumimoji="1" lang="en-US" altLang="ja-JP" sz="12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kumimoji="1" lang="ja-JP" altLang="en-US" sz="12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社</a:t>
                      </a:r>
                      <a:r>
                        <a:rPr kumimoji="1" lang="en-US" altLang="ja-JP" sz="12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ja-JP" altLang="en-US" sz="12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枚まで</a:t>
                      </a:r>
                      <a:r>
                        <a:rPr kumimoji="1" lang="ja-JP" altLang="en-US" sz="1200" b="0" dirty="0">
                          <a:latin typeface="+mn-ea"/>
                          <a:ea typeface="+mn-ea"/>
                        </a:rPr>
                        <a:t>ご提出いただけます。（１枚につき１商品掲載可）</a:t>
                      </a:r>
                      <a:endParaRPr kumimoji="1" lang="en-US" altLang="ja-JP" sz="1200" b="0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200" b="0" dirty="0">
                          <a:latin typeface="+mn-ea"/>
                          <a:ea typeface="+mn-ea"/>
                        </a:rPr>
                        <a:t>③</a:t>
                      </a:r>
                      <a:r>
                        <a:rPr kumimoji="1" lang="en-US" altLang="ja-JP" sz="1200" b="0" dirty="0">
                          <a:latin typeface="+mn-ea"/>
                          <a:ea typeface="+mn-ea"/>
                        </a:rPr>
                        <a:t>ES</a:t>
                      </a:r>
                      <a:r>
                        <a:rPr kumimoji="1" lang="ja-JP" altLang="en-US" sz="1200" b="0" dirty="0">
                          <a:latin typeface="+mn-ea"/>
                          <a:ea typeface="+mn-ea"/>
                        </a:rPr>
                        <a:t>の情報を元に、バイヤーが当日商談を希望する企業を選定します。バイヤーによる</a:t>
                      </a:r>
                      <a:endParaRPr kumimoji="1" lang="en-US" altLang="ja-JP" sz="1200" b="0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200" b="0" dirty="0">
                          <a:latin typeface="+mn-ea"/>
                          <a:ea typeface="+mn-ea"/>
                        </a:rPr>
                        <a:t>　選定後、開催日の</a:t>
                      </a:r>
                      <a:r>
                        <a:rPr kumimoji="1" lang="en-US" altLang="ja-JP" sz="1200" b="0" dirty="0"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ja-JP" altLang="en-US" sz="1200" b="0" dirty="0">
                          <a:latin typeface="+mn-ea"/>
                          <a:ea typeface="+mn-ea"/>
                        </a:rPr>
                        <a:t>週間前までに選定結果をメールでご連絡します。</a:t>
                      </a:r>
                      <a:endParaRPr kumimoji="1" lang="en-US" altLang="ja-JP" sz="1200" b="0" dirty="0">
                        <a:latin typeface="+mn-ea"/>
                        <a:ea typeface="+mn-ea"/>
                      </a:endParaRP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37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募集締切</a:t>
                      </a: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２０２５年６月２７日（金）</a:t>
                      </a:r>
                      <a:r>
                        <a:rPr kumimoji="1" lang="ja-JP" altLang="en-US" sz="1200" b="0" dirty="0">
                          <a:solidFill>
                            <a:srgbClr val="FF0000"/>
                          </a:solidFill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　</a:t>
                      </a:r>
                      <a:r>
                        <a:rPr kumimoji="1" lang="en-US" altLang="ja-JP" sz="1200" b="0" dirty="0">
                          <a:solidFill>
                            <a:srgbClr val="FF0000"/>
                          </a:solidFill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※</a:t>
                      </a:r>
                      <a:r>
                        <a:rPr kumimoji="1" lang="ja-JP" altLang="en-US" sz="1200" b="0" dirty="0">
                          <a:solidFill>
                            <a:srgbClr val="FF0000"/>
                          </a:solidFill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エントリーシート提出〆切</a:t>
                      </a:r>
                      <a:endParaRPr kumimoji="1" lang="en-US" altLang="ja-JP" sz="12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0" name="グループ化 9"/>
          <p:cNvGrpSpPr/>
          <p:nvPr/>
        </p:nvGrpSpPr>
        <p:grpSpPr>
          <a:xfrm>
            <a:off x="8018" y="3667980"/>
            <a:ext cx="7456417" cy="811170"/>
            <a:chOff x="70326" y="4026513"/>
            <a:chExt cx="7114425" cy="811170"/>
          </a:xfrm>
        </p:grpSpPr>
        <p:sp>
          <p:nvSpPr>
            <p:cNvPr id="11" name="正方形/長方形 10"/>
            <p:cNvSpPr/>
            <p:nvPr/>
          </p:nvSpPr>
          <p:spPr>
            <a:xfrm>
              <a:off x="70326" y="4247341"/>
              <a:ext cx="1282075" cy="4158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【</a:t>
              </a:r>
              <a:r>
                <a:rPr kumimoji="1" lang="ja-JP" altLang="en-US" sz="16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申込書</a:t>
              </a:r>
              <a:r>
                <a:rPr kumimoji="1" lang="en-US" altLang="ja-JP" sz="16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】</a:t>
              </a:r>
              <a:endParaRPr kumimoji="1"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1234447" y="4026513"/>
              <a:ext cx="5950304" cy="8111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800" dirty="0">
                  <a:solidFill>
                    <a:schemeClr val="tx1"/>
                  </a:solidFill>
                  <a:latin typeface="メイリオ" panose="020B0604030504040204" pitchFamily="50" charset="-128"/>
                </a:rPr>
                <a:t>お申し込みの際にご提供いただいたお客様の情報は、当商工会議所のほか、主催の東京商工会議所、参加バイヤー企業と共有のうえ当該イベントの申込受付の管理、運営上の管理に利用するほか、東京商工会議所が主催する各種事業のご案内（ＤＭ及びＦＡＸ）のために利用させていただきます。今後、ご案内が不要の場合にはお知らせください。</a:t>
              </a:r>
            </a:p>
          </p:txBody>
        </p:sp>
      </p:grp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760693"/>
              </p:ext>
            </p:extLst>
          </p:nvPr>
        </p:nvGraphicFramePr>
        <p:xfrm>
          <a:off x="109644" y="4298244"/>
          <a:ext cx="7354791" cy="4536004"/>
        </p:xfrm>
        <a:graphic>
          <a:graphicData uri="http://schemas.openxmlformats.org/drawingml/2006/table">
            <a:tbl>
              <a:tblPr/>
              <a:tblGrid>
                <a:gridCol w="2014615">
                  <a:extLst>
                    <a:ext uri="{9D8B030D-6E8A-4147-A177-3AD203B41FA5}">
                      <a16:colId xmlns:a16="http://schemas.microsoft.com/office/drawing/2014/main" val="3021812231"/>
                    </a:ext>
                  </a:extLst>
                </a:gridCol>
                <a:gridCol w="1667600">
                  <a:extLst>
                    <a:ext uri="{9D8B030D-6E8A-4147-A177-3AD203B41FA5}">
                      <a16:colId xmlns:a16="http://schemas.microsoft.com/office/drawing/2014/main" val="992340750"/>
                    </a:ext>
                  </a:extLst>
                </a:gridCol>
                <a:gridCol w="1291668">
                  <a:extLst>
                    <a:ext uri="{9D8B030D-6E8A-4147-A177-3AD203B41FA5}">
                      <a16:colId xmlns:a16="http://schemas.microsoft.com/office/drawing/2014/main" val="2677751635"/>
                    </a:ext>
                  </a:extLst>
                </a:gridCol>
                <a:gridCol w="2380908">
                  <a:extLst>
                    <a:ext uri="{9D8B030D-6E8A-4147-A177-3AD203B41FA5}">
                      <a16:colId xmlns:a16="http://schemas.microsoft.com/office/drawing/2014/main" val="1884845291"/>
                    </a:ext>
                  </a:extLst>
                </a:gridCol>
              </a:tblGrid>
              <a:tr h="167927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事業所名（支店・屋号）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68135715"/>
                  </a:ext>
                </a:extLst>
              </a:tr>
              <a:tr h="167927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フリガナ</a:t>
                      </a:r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)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00973959"/>
                  </a:ext>
                </a:extLst>
              </a:tr>
              <a:tr h="223451">
                <a:tc gridSpan="4">
                  <a:txBody>
                    <a:bodyPr/>
                    <a:lstStyle/>
                    <a:p>
                      <a:pPr algn="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会員番号：　　　　　　　）</a:t>
                      </a:r>
                    </a:p>
                  </a:txBody>
                  <a:tcPr marL="8536" marR="8536" marT="8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13128699"/>
                  </a:ext>
                </a:extLst>
              </a:tr>
              <a:tr h="16792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業種・事業内容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資本金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41808"/>
                  </a:ext>
                </a:extLst>
              </a:tr>
              <a:tr h="22345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万円</a:t>
                      </a:r>
                    </a:p>
                  </a:txBody>
                  <a:tcPr marL="8536" marR="8536" marT="8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117256"/>
                  </a:ext>
                </a:extLst>
              </a:tr>
              <a:tr h="167927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申込担当者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20930838"/>
                  </a:ext>
                </a:extLst>
              </a:tr>
              <a:tr h="16792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部署・役職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氏名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電話番号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883907"/>
                  </a:ext>
                </a:extLst>
              </a:tr>
              <a:tr h="30667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374556"/>
                  </a:ext>
                </a:extLst>
              </a:tr>
              <a:tr h="26383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メールアドレス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58026489"/>
                  </a:ext>
                </a:extLst>
              </a:tr>
              <a:tr h="32913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住所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（〒　　　－　　　　）</a:t>
                      </a:r>
                    </a:p>
                  </a:txBody>
                  <a:tcPr marL="8536" marR="8536" marT="85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10231069"/>
                  </a:ext>
                </a:extLst>
              </a:tr>
              <a:tr h="167927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商談会参加者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>
                      <a:noFill/>
                    </a:lnL>
                    <a:lnR>
                      <a:noFill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786104"/>
                  </a:ext>
                </a:extLst>
              </a:tr>
              <a:tr h="16792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氏名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当日連絡先（携帯電話等）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295279"/>
                  </a:ext>
                </a:extLst>
              </a:tr>
              <a:tr h="16792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フリガナ）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8823067"/>
                  </a:ext>
                </a:extLst>
              </a:tr>
              <a:tr h="22345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736830"/>
                  </a:ext>
                </a:extLst>
              </a:tr>
              <a:tr h="16792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氏名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当日連絡先（携帯電話等）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095585"/>
                  </a:ext>
                </a:extLst>
              </a:tr>
              <a:tr h="16792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フリガナ）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370333"/>
                  </a:ext>
                </a:extLst>
              </a:tr>
              <a:tr h="22345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578819"/>
                  </a:ext>
                </a:extLst>
              </a:tr>
              <a:tr h="32052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申込カテゴリに〇を記入　</a:t>
                      </a:r>
                      <a:r>
                        <a:rPr lang="en-US" altLang="ja-JP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※</a:t>
                      </a:r>
                      <a:r>
                        <a:rPr lang="ja-JP" alt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必須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首都圏への催事出展（</a:t>
                      </a:r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POP UP</a:t>
                      </a:r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イベント・人員派遣あり）の可否　</a:t>
                      </a:r>
                      <a:r>
                        <a:rPr lang="en-US" altLang="ja-JP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※</a:t>
                      </a:r>
                      <a:r>
                        <a:rPr lang="ja-JP" alt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必須</a:t>
                      </a:r>
                      <a:endParaRPr kumimoji="1" lang="ja-JP" altLang="en-US" dirty="0"/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通販対応（メーカー直送・個別配送）の可否　</a:t>
                      </a:r>
                      <a:r>
                        <a:rPr lang="en-US" altLang="ja-JP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※</a:t>
                      </a:r>
                      <a:r>
                        <a:rPr lang="ja-JP" alt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必須</a:t>
                      </a:r>
                      <a:endParaRPr kumimoji="1" lang="ja-JP" altLang="en-US" dirty="0"/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4132"/>
                  </a:ext>
                </a:extLst>
              </a:tr>
              <a:tr h="29673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　</a:t>
                      </a:r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食品　　／　　雑貨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10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　　　対応可能　　　／　　　不可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　対応可能　　　／　　　不可</a:t>
                      </a:r>
                      <a:endParaRPr kumimoji="1" lang="ja-JP" altLang="en-US" dirty="0"/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925124"/>
                  </a:ext>
                </a:extLst>
              </a:tr>
              <a:tr h="44602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商談会当日、海外バイヤーとの商談</a:t>
                      </a:r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日本語）を予定しています。希望しますか？</a:t>
                      </a:r>
                      <a:endParaRPr lang="en-US" altLang="ja-JP" sz="1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ご希望の場合、貴社</a:t>
                      </a:r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ES</a:t>
                      </a:r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を海外輸出商社等に展開いたします（無料）。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000" b="1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商談を希望する  ／  商談を希望しない</a:t>
                      </a:r>
                    </a:p>
                  </a:txBody>
                  <a:tcPr marL="8536" marR="8536" marT="8536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8381109"/>
                  </a:ext>
                </a:extLst>
              </a:tr>
            </a:tbl>
          </a:graphicData>
        </a:graphic>
      </p:graphicFrame>
      <p:sp>
        <p:nvSpPr>
          <p:cNvPr id="15" name="正方形/長方形 14"/>
          <p:cNvSpPr/>
          <p:nvPr/>
        </p:nvSpPr>
        <p:spPr>
          <a:xfrm>
            <a:off x="171615" y="10091239"/>
            <a:ext cx="7154472" cy="692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900" dirty="0">
                <a:solidFill>
                  <a:srgbClr val="FF0000"/>
                </a:solidFill>
                <a:latin typeface="+mn-ea"/>
              </a:rPr>
              <a:t>＜申込み先＞高崎商工会議所（担当：佐藤、高橋）  </a:t>
            </a:r>
            <a:r>
              <a:rPr lang="en-US" altLang="ja-JP" sz="900" dirty="0">
                <a:solidFill>
                  <a:srgbClr val="FF0000"/>
                </a:solidFill>
                <a:latin typeface="+mn-ea"/>
              </a:rPr>
              <a:t>TEL</a:t>
            </a:r>
            <a:r>
              <a:rPr lang="ja-JP" altLang="en-US" sz="900" dirty="0">
                <a:solidFill>
                  <a:srgbClr val="FF0000"/>
                </a:solidFill>
                <a:latin typeface="+mn-ea"/>
              </a:rPr>
              <a:t>： ０２７</a:t>
            </a:r>
            <a:r>
              <a:rPr lang="en-US" altLang="ja-JP" sz="900" dirty="0">
                <a:solidFill>
                  <a:srgbClr val="FF0000"/>
                </a:solidFill>
                <a:latin typeface="+mn-ea"/>
              </a:rPr>
              <a:t>-</a:t>
            </a:r>
            <a:r>
              <a:rPr lang="ja-JP" altLang="en-US" sz="900" dirty="0">
                <a:solidFill>
                  <a:srgbClr val="FF0000"/>
                </a:solidFill>
                <a:latin typeface="+mn-ea"/>
              </a:rPr>
              <a:t>３６１</a:t>
            </a:r>
            <a:r>
              <a:rPr lang="en-US" altLang="ja-JP" sz="900" dirty="0">
                <a:solidFill>
                  <a:srgbClr val="FF0000"/>
                </a:solidFill>
                <a:latin typeface="+mn-ea"/>
              </a:rPr>
              <a:t>‐</a:t>
            </a:r>
            <a:r>
              <a:rPr lang="ja-JP" altLang="en-US" sz="900" dirty="0">
                <a:solidFill>
                  <a:srgbClr val="FF0000"/>
                </a:solidFill>
                <a:latin typeface="+mn-ea"/>
              </a:rPr>
              <a:t>５１７１　 　</a:t>
            </a:r>
            <a:r>
              <a:rPr lang="en-US" altLang="ja-JP" sz="900" dirty="0">
                <a:solidFill>
                  <a:srgbClr val="FF0000"/>
                </a:solidFill>
                <a:latin typeface="+mn-ea"/>
              </a:rPr>
              <a:t>E-mail</a:t>
            </a:r>
            <a:r>
              <a:rPr lang="ja-JP" altLang="en-US" sz="900" dirty="0">
                <a:solidFill>
                  <a:srgbClr val="FF0000"/>
                </a:solidFill>
                <a:latin typeface="+mn-ea"/>
              </a:rPr>
              <a:t>：</a:t>
            </a:r>
            <a:r>
              <a:rPr lang="en-US" altLang="ja-JP" sz="900" dirty="0">
                <a:solidFill>
                  <a:srgbClr val="FF0000"/>
                </a:solidFill>
                <a:latin typeface="+mn-ea"/>
              </a:rPr>
              <a:t>keieishien@takasakicci.or.jp</a:t>
            </a:r>
            <a:endParaRPr lang="en-US" altLang="ja-JP" sz="900" dirty="0">
              <a:solidFill>
                <a:schemeClr val="tx1"/>
              </a:solidFill>
              <a:latin typeface="+mn-ea"/>
            </a:endParaRPr>
          </a:p>
          <a:p>
            <a:pPr>
              <a:defRPr/>
            </a:pPr>
            <a:r>
              <a:rPr lang="ja-JP" altLang="en-US" sz="900" dirty="0">
                <a:solidFill>
                  <a:schemeClr val="tx1"/>
                </a:solidFill>
                <a:latin typeface="+mn-ea"/>
              </a:rPr>
              <a:t>＜主　催＞東京商工会議所　＜共催＞日本政策金融公庫　　＜協　力＞</a:t>
            </a:r>
            <a:r>
              <a:rPr lang="zh-TW" altLang="en-US" sz="900" dirty="0">
                <a:solidFill>
                  <a:schemeClr val="tx1"/>
                </a:solidFill>
                <a:latin typeface="+mn-ea"/>
              </a:rPr>
              <a:t>　</a:t>
            </a:r>
            <a:endParaRPr lang="en-US" altLang="zh-TW" sz="900" dirty="0">
              <a:solidFill>
                <a:schemeClr val="tx1"/>
              </a:solidFill>
              <a:latin typeface="+mn-ea"/>
            </a:endParaRPr>
          </a:p>
          <a:p>
            <a:pPr>
              <a:defRPr/>
            </a:pPr>
            <a:r>
              <a:rPr lang="ja-JP" altLang="en-US" sz="900" dirty="0">
                <a:solidFill>
                  <a:schemeClr val="tx1"/>
                </a:solidFill>
                <a:latin typeface="+mn-ea"/>
              </a:rPr>
              <a:t>＜商談事務局（株式会社トーガシ内）＞　</a:t>
            </a:r>
            <a:r>
              <a:rPr lang="en-US" altLang="ja-JP" sz="900" dirty="0">
                <a:solidFill>
                  <a:schemeClr val="tx1"/>
                </a:solidFill>
                <a:latin typeface="+mn-ea"/>
              </a:rPr>
              <a:t>E-mail</a:t>
            </a:r>
            <a:r>
              <a:rPr lang="ja-JP" altLang="en-US" sz="900" dirty="0">
                <a:solidFill>
                  <a:schemeClr val="tx1"/>
                </a:solidFill>
                <a:latin typeface="+mn-ea"/>
              </a:rPr>
              <a:t>：</a:t>
            </a:r>
            <a:r>
              <a:rPr lang="en-US" altLang="ja-JP" sz="900" dirty="0">
                <a:solidFill>
                  <a:schemeClr val="tx1"/>
                </a:solidFill>
                <a:latin typeface="+mn-ea"/>
                <a:hlinkClick r:id="rId2"/>
              </a:rPr>
              <a:t>business@tohgashi.co.jp</a:t>
            </a:r>
            <a:r>
              <a:rPr lang="ja-JP" altLang="en-US" sz="900" dirty="0">
                <a:solidFill>
                  <a:schemeClr val="tx1"/>
                </a:solidFill>
                <a:latin typeface="+mn-ea"/>
              </a:rPr>
              <a:t>　</a:t>
            </a:r>
            <a:r>
              <a:rPr lang="en-US" altLang="ja-JP" sz="900" dirty="0">
                <a:solidFill>
                  <a:schemeClr val="tx1"/>
                </a:solidFill>
                <a:latin typeface="+mn-ea"/>
              </a:rPr>
              <a:t>TEL</a:t>
            </a:r>
            <a:r>
              <a:rPr lang="ja-JP" altLang="en-US" sz="900" dirty="0">
                <a:solidFill>
                  <a:schemeClr val="tx1"/>
                </a:solidFill>
                <a:latin typeface="+mn-ea"/>
              </a:rPr>
              <a:t>：</a:t>
            </a:r>
            <a:r>
              <a:rPr lang="en-US" altLang="ja-JP" sz="900" dirty="0">
                <a:solidFill>
                  <a:schemeClr val="tx1"/>
                </a:solidFill>
                <a:latin typeface="+mn-ea"/>
              </a:rPr>
              <a:t>050-1720-6624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1D4169A-6EC2-3A59-74C8-658B95508C0E}"/>
              </a:ext>
            </a:extLst>
          </p:cNvPr>
          <p:cNvSpPr/>
          <p:nvPr/>
        </p:nvSpPr>
        <p:spPr>
          <a:xfrm>
            <a:off x="-20784" y="8823775"/>
            <a:ext cx="2558424" cy="4158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05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必ずご確認ください</a:t>
            </a:r>
            <a:endParaRPr kumimoji="1" lang="ja-JP" altLang="en-US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15AF569-EF4F-68B2-9FDF-B8FA68E7E8A3}"/>
              </a:ext>
            </a:extLst>
          </p:cNvPr>
          <p:cNvSpPr txBox="1"/>
          <p:nvPr/>
        </p:nvSpPr>
        <p:spPr>
          <a:xfrm>
            <a:off x="4138639" y="10340007"/>
            <a:ext cx="32494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日本商工会議所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8254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2133</TotalTime>
  <Words>893</Words>
  <Application>Microsoft Office PowerPoint</Application>
  <PresentationFormat>ユーザー設定</PresentationFormat>
  <Paragraphs>99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HGPｺﾞｼｯｸE</vt:lpstr>
      <vt:lpstr>HGｺﾞｼｯｸE</vt:lpstr>
      <vt:lpstr>メイリオ</vt:lpstr>
      <vt:lpstr>游ゴシック</vt:lpstr>
      <vt:lpstr>Arial</vt:lpstr>
      <vt:lpstr>Calibri</vt:lpstr>
      <vt:lpstr>Office テーマ</vt:lpstr>
      <vt:lpstr>デザインの設定</vt:lpstr>
      <vt:lpstr>1_デザインの設定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個別商談会</dc:title>
  <dc:creator>廣嶋 祐子</dc:creator>
  <cp:lastModifiedBy>総務課 高崎商工会議所</cp:lastModifiedBy>
  <cp:revision>382</cp:revision>
  <cp:lastPrinted>2023-07-24T03:53:34Z</cp:lastPrinted>
  <dcterms:created xsi:type="dcterms:W3CDTF">2019-10-15T07:51:00Z</dcterms:created>
  <dcterms:modified xsi:type="dcterms:W3CDTF">2025-06-10T06:08:15Z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0x01010004513DA450D7334EA7CC9E698A1C49B1</vt:lpwstr>
  </property>
  <property fmtid="{D5CDD505-2E9C-101B-9397-08002B2CF9AE}" pid="3" name="KSOProductBuildVer">
    <vt:lpwstr>1041-11.8.2.8500</vt:lpwstr>
  </property>
</Properties>
</file>