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2" r:id="rId2"/>
    <p:sldMasterId id="2147483654" r:id="rId3"/>
  </p:sldMasterIdLst>
  <p:notesMasterIdLst>
    <p:notesMasterId r:id="rId6"/>
  </p:notesMasterIdLst>
  <p:sldIdLst>
    <p:sldId id="261" r:id="rId4"/>
    <p:sldId id="263" r:id="rId5"/>
  </p:sldIdLst>
  <p:sldSz cx="7559675" cy="10691813"/>
  <p:notesSz cx="6635750" cy="9767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林 麟太郎" initials="小林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000000"/>
    <a:srgbClr val="A7B793"/>
    <a:srgbClr val="996633"/>
    <a:srgbClr val="E6E6E6"/>
    <a:srgbClr val="ABB09A"/>
    <a:srgbClr val="B2B298"/>
    <a:srgbClr val="9DAD9F"/>
    <a:srgbClr val="67AF28"/>
    <a:srgbClr val="007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3"/>
    <p:restoredTop sz="96391" autoAdjust="0"/>
  </p:normalViewPr>
  <p:slideViewPr>
    <p:cSldViewPr snapToGrid="0" snapToObjects="1">
      <p:cViewPr>
        <p:scale>
          <a:sx n="112" d="100"/>
          <a:sy n="112" d="100"/>
        </p:scale>
        <p:origin x="784" y="-4672"/>
      </p:cViewPr>
      <p:guideLst>
        <p:guide orient="horz" pos="3367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37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75492" cy="490091"/>
          </a:xfrm>
          <a:prstGeom prst="rect">
            <a:avLst/>
          </a:prstGeom>
        </p:spPr>
        <p:txBody>
          <a:bodyPr vert="horz" lIns="91431" tIns="45717" rIns="91431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58723" y="3"/>
            <a:ext cx="2875492" cy="490091"/>
          </a:xfrm>
          <a:prstGeom prst="rect">
            <a:avLst/>
          </a:prstGeom>
        </p:spPr>
        <p:txBody>
          <a:bodyPr vert="horz" lIns="91431" tIns="45717" rIns="91431" bIns="45717" rtlCol="0"/>
          <a:lstStyle>
            <a:lvl1pPr algn="r">
              <a:defRPr sz="1200"/>
            </a:lvl1pPr>
          </a:lstStyle>
          <a:p>
            <a:fld id="{EFDF23AA-BDED-6748-8FB1-D76B428F0567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52650" y="1220788"/>
            <a:ext cx="2330450" cy="3297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7" rIns="91431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3575" y="4700796"/>
            <a:ext cx="5308600" cy="3846106"/>
          </a:xfrm>
          <a:prstGeom prst="rect">
            <a:avLst/>
          </a:prstGeom>
        </p:spPr>
        <p:txBody>
          <a:bodyPr vert="horz" lIns="91431" tIns="45717" rIns="91431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277799"/>
            <a:ext cx="2875492" cy="490090"/>
          </a:xfrm>
          <a:prstGeom prst="rect">
            <a:avLst/>
          </a:prstGeom>
        </p:spPr>
        <p:txBody>
          <a:bodyPr vert="horz" lIns="91431" tIns="45717" rIns="91431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58723" y="9277799"/>
            <a:ext cx="2875492" cy="490090"/>
          </a:xfrm>
          <a:prstGeom prst="rect">
            <a:avLst/>
          </a:prstGeom>
        </p:spPr>
        <p:txBody>
          <a:bodyPr vert="horz" lIns="91431" tIns="45717" rIns="91431" bIns="45717" rtlCol="0" anchor="b"/>
          <a:lstStyle>
            <a:lvl1pPr algn="r">
              <a:defRPr sz="1200"/>
            </a:lvl1pPr>
          </a:lstStyle>
          <a:p>
            <a:fld id="{1940522E-35FC-C343-BD16-C754667178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ECFB137-335C-F544-B40B-3F86982A1C5C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BE78E22-ECCE-1743-BB26-1666ED6A1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935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B137-335C-F544-B40B-3F86982A1C5C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8E22-ECCE-1743-BB26-1666ED6A1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338334" y="1976972"/>
            <a:ext cx="6840714" cy="7453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60"/>
              </a:spcBef>
              <a:buFontTx/>
              <a:buNone/>
              <a:defRPr sz="1405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メイリオ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メイリオ" panose="020B0604030504040204" pitchFamily="34" charset="-128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338334" y="1976972"/>
            <a:ext cx="6840714" cy="7453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60"/>
              </a:spcBef>
              <a:buFontTx/>
              <a:buNone/>
              <a:defRPr sz="1405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メイリオ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メイリオ" panose="020B0604030504040204" pitchFamily="34" charset="-128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385903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7559675" cy="190499"/>
          </a:xfrm>
          <a:prstGeom prst="rect">
            <a:avLst/>
          </a:prstGeom>
        </p:spPr>
      </p:pic>
      <p:pic>
        <p:nvPicPr>
          <p:cNvPr id="6" name="Picture 82" descr="https://dl.boxcloud.com/api/2.0/internal_files/481522477109/versions/509743873109/representations/png_paged_2048x2048/content/1.png?access_token=1!fwVTNxUS7RsmQcgFgrYoVpbrA4T8uL1YDyfdxeCZF46i5mK7i8HaBni5tcIB6Ni2Zk4cWosO3Khddy9uMupaYMZnRohF7gRYWV16TvrS-5_y9XdcWJrr13C25WZtBgajUqVAFcWFzOZ2-aYr7Hitz7nh0CmRrfu69ExWP40DNPNyG1rryydS5ts2_5M_8c3Yl8qfSh2ExtllAAKS2QpuvQ0pgxl4GKrzwio_ZEP0cKs4X8FY6hFxsB_cBy2KGBlpiTBrfmKFT5QDBk6zdlmNPdMmgBvcg8-rd5em1TdKGKdW_lPBmXRTc0sYVpJ0U4iD-_0frI7H5AtEESSSdquT7uoYJcz1AbO3jE9B5aSnEhu7f84osz_QfFqLsCGiieS-93Ra-ib1pOZFTZJEL1Hc1y4vfyoVVeqssXO_bBTODi5cw1HvYNwkZ8JMXoPmvGwUJ9Ash96bTMbJQazSc0sCydKctPWlpz2gccI-9YpmPf0UnQYeUwCeNezOFoBabqFiNtnbpcqEiADGbz8Z_Bhi8ztv-qXk5YQMG6SJRsKnl4JNBr2v7DGqetQptpiBlf35Rw..&amp;box_client_name=box-content-preview&amp;box_client_version=2.21.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73" y="279400"/>
            <a:ext cx="1901126" cy="4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1425575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5575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38335" y="1839327"/>
            <a:ext cx="6872432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60"/>
              </a:spcBef>
              <a:buFontTx/>
              <a:buNone/>
              <a:defRPr sz="1405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メイリオ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メイリオ" panose="020B0604030504040204" pitchFamily="34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40671" y="327585"/>
            <a:ext cx="1357712" cy="53397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175737"/>
            <a:ext cx="7559675" cy="1747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1425575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5575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2906" y="4639810"/>
            <a:ext cx="2181089" cy="8577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1425575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5575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voi.0101.co.jp/voi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izkoryu@tokyo-cci.or.jp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07CF460-4230-6799-AB63-775D67B57D73}"/>
              </a:ext>
            </a:extLst>
          </p:cNvPr>
          <p:cNvSpPr/>
          <p:nvPr/>
        </p:nvSpPr>
        <p:spPr>
          <a:xfrm>
            <a:off x="204166" y="8156787"/>
            <a:ext cx="7140133" cy="604819"/>
          </a:xfrm>
          <a:prstGeom prst="rect">
            <a:avLst/>
          </a:prstGeom>
          <a:solidFill>
            <a:srgbClr val="ABB09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2FED4F8-7954-231A-7CB3-80EB84F9AD9C}"/>
              </a:ext>
            </a:extLst>
          </p:cNvPr>
          <p:cNvSpPr/>
          <p:nvPr/>
        </p:nvSpPr>
        <p:spPr>
          <a:xfrm>
            <a:off x="212722" y="5982643"/>
            <a:ext cx="7140133" cy="362916"/>
          </a:xfrm>
          <a:prstGeom prst="rect">
            <a:avLst/>
          </a:prstGeom>
          <a:solidFill>
            <a:srgbClr val="ABB09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238592" y="1930206"/>
            <a:ext cx="7060221" cy="1222839"/>
          </a:xfrm>
          <a:prstGeom prst="roundRect">
            <a:avLst/>
          </a:prstGeom>
          <a:solidFill>
            <a:srgbClr val="ABB09A">
              <a:alpha val="25098"/>
            </a:srgbClr>
          </a:solidFill>
          <a:ln>
            <a:solidFill>
              <a:srgbClr val="66663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04166" y="5979269"/>
            <a:ext cx="7140133" cy="2062103"/>
          </a:xfrm>
          <a:prstGeom prst="rect">
            <a:avLst/>
          </a:prstGeom>
          <a:ln>
            <a:solidFill>
              <a:srgbClr val="666633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食品　</a:t>
            </a:r>
            <a:r>
              <a:rPr lang="ja-JP" altLang="en-US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日配、加工品、菓子・スイーツ、酒・飲料、生鮮　など</a:t>
            </a:r>
          </a:p>
          <a:p>
            <a:pPr marL="182563" indent="-182563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商品イメージ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ギフト・自家需要ともに対応可能、食材や工程にこだわった価格帯も可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単身・共働き・シニアのニーズがあるもの、簡単、早く、楽に、食べられるもの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環境課題・社会課題に対応したもの（食品ロス・アレルギー・美と健康など）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イベント商材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クリスマス、年末・年始、ヴァレンタイン、ホワイトデー、母の日）</a:t>
            </a:r>
          </a:p>
          <a:p>
            <a:pPr marL="182563" indent="-18256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購入者ターゲット層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店舗により様々な為、若い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代独身、共働き、ファミリー層、シニアなど幅広く　　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04734" y="1813100"/>
            <a:ext cx="395066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en-US" altLang="ja-JP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株</a:t>
            </a:r>
            <a:r>
              <a:rPr kumimoji="1"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kumimoji="1"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丸井グループ</a:t>
            </a:r>
            <a:r>
              <a:rPr kumimoji="1"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について</a:t>
            </a:r>
            <a:r>
              <a:rPr kumimoji="1"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361812" y="2228289"/>
            <a:ext cx="6792441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マルイ・モディなど、関東を中心に、東海、関西、九州に</a:t>
            </a:r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22</a:t>
            </a:r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店舗を有し、小売事業、フィンテック事業をおこなうグループ会社です。</a:t>
            </a:r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POPUP</a:t>
            </a:r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イベントや</a:t>
            </a:r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EC</a:t>
            </a:r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など様々なチャネルで、プロダクトをモノづくりの背景からしっかりお伝えしながら、お客様へ販売していきたいと考えております。</a:t>
            </a:r>
            <a:endParaRPr lang="en-US" altLang="ja-JP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年間</a:t>
            </a:r>
            <a:r>
              <a:rPr lang="zh-TW" altLang="en-US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売上収益：</a:t>
            </a:r>
            <a:r>
              <a:rPr lang="en-US" altLang="zh-TW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2,178</a:t>
            </a:r>
            <a:r>
              <a:rPr lang="zh-TW" altLang="en-US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億</a:t>
            </a:r>
            <a:r>
              <a:rPr lang="en-US" altLang="zh-TW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54</a:t>
            </a:r>
            <a:r>
              <a:rPr lang="zh-TW" altLang="en-US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百万円</a:t>
            </a:r>
            <a:r>
              <a:rPr lang="ja-JP" altLang="en-US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2023</a:t>
            </a:r>
            <a:r>
              <a:rPr lang="ja-JP" altLang="en-US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月期）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75415" y="234393"/>
            <a:ext cx="4638121" cy="510778"/>
          </a:xfrm>
          <a:prstGeom prst="roundRect">
            <a:avLst/>
          </a:prstGeom>
          <a:ln w="28575">
            <a:solidFill>
              <a:srgbClr val="6666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食品・雑貨</a:t>
            </a:r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サプライヤー募集！</a:t>
            </a:r>
          </a:p>
        </p:txBody>
      </p:sp>
      <p:sp>
        <p:nvSpPr>
          <p:cNvPr id="9" name="正方形/長方形 8"/>
          <p:cNvSpPr/>
          <p:nvPr/>
        </p:nvSpPr>
        <p:spPr bwMode="white">
          <a:xfrm>
            <a:off x="2781300" y="653708"/>
            <a:ext cx="4638121" cy="139791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東商バイヤーズミーティング（於：東京商工会議所  会議室）</a:t>
            </a:r>
            <a:endParaRPr lang="en-US" altLang="ja-JP" sz="12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丸井グループとの個別商談会</a:t>
            </a:r>
            <a:endParaRPr lang="en-US" altLang="ja-JP" sz="24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ja-JP" sz="28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9</a:t>
            </a:r>
            <a:r>
              <a:rPr lang="ja-JP" altLang="en-US" sz="28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lang="en-US" altLang="ja-JP" sz="28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24</a:t>
            </a:r>
            <a:r>
              <a:rPr lang="ja-JP" altLang="en-US" sz="28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日</a:t>
            </a:r>
            <a:r>
              <a:rPr lang="en-US" altLang="ja-JP" sz="28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28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火</a:t>
            </a:r>
            <a:r>
              <a:rPr lang="en-US" altLang="ja-JP" sz="28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) </a:t>
            </a:r>
            <a:r>
              <a:rPr lang="en-US" altLang="ja-JP" sz="24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10:00</a:t>
            </a:r>
            <a:r>
              <a:rPr lang="ja-JP" altLang="en-US" sz="24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2400" b="1" dirty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17:00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5039874" y="4710114"/>
            <a:ext cx="23044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▲</a:t>
            </a:r>
            <a:r>
              <a:rPr lang="en-US" altLang="ja-JP" sz="9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EC</a:t>
            </a:r>
            <a:r>
              <a:rPr lang="ja-JP" altLang="en-US" sz="9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</a:t>
            </a:r>
            <a:r>
              <a:rPr lang="en-US" altLang="ja-JP" sz="9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en-US" altLang="ja-JP" sz="9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2"/>
              </a:rPr>
              <a:t>https://voi.0101.co.jp/voi/</a:t>
            </a:r>
            <a:r>
              <a:rPr lang="en-US" altLang="ja-JP" sz="9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D90B1BB-F583-C054-895A-B4621CC520C5}"/>
              </a:ext>
            </a:extLst>
          </p:cNvPr>
          <p:cNvSpPr/>
          <p:nvPr/>
        </p:nvSpPr>
        <p:spPr>
          <a:xfrm>
            <a:off x="204166" y="8156788"/>
            <a:ext cx="7140133" cy="2416046"/>
          </a:xfrm>
          <a:prstGeom prst="rect">
            <a:avLst/>
          </a:prstGeom>
          <a:ln>
            <a:solidFill>
              <a:srgbClr val="666633"/>
            </a:solidFill>
          </a:ln>
        </p:spPr>
        <p:txBody>
          <a:bodyPr wrap="square">
            <a:spAutoFit/>
          </a:bodyPr>
          <a:lstStyle/>
          <a:p>
            <a:pPr marL="630238" indent="-630238"/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雑貨　</a:t>
            </a:r>
            <a:r>
              <a:rPr lang="ja-JP" altLang="en-US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服飾雑貨、デイリー雑貨、趣味・嗜好品、コスメ化粧品、アニメ、　</a:t>
            </a:r>
            <a:r>
              <a:rPr lang="en-US" altLang="ja-JP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K</a:t>
            </a:r>
            <a:r>
              <a:rPr lang="ja-JP" altLang="en-US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ー</a:t>
            </a:r>
            <a:r>
              <a:rPr lang="en-US" altLang="ja-JP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POP</a:t>
            </a:r>
            <a:r>
              <a:rPr lang="ja-JP" altLang="en-US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lang="en-US" altLang="ja-JP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K</a:t>
            </a:r>
            <a:r>
              <a:rPr lang="ja-JP" altLang="en-US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－コスメ　など</a:t>
            </a:r>
          </a:p>
          <a:p>
            <a:pPr marL="182563" indent="-182563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商品イメージ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ギフト・自家需要ともに対応可能なもの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趣味関連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アニメ、サウナ、キャンプ、鉄道、健康関連、調理など）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各イベント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クリスマス、ヴァレンタイン、ホワイトデー、母の日、父の日）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防寒、熱中症対策　環境課題　社会課題に対応したもの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美と健康　廃棄ロス）　　</a:t>
            </a:r>
          </a:p>
          <a:p>
            <a:pPr marL="182563" indent="-18256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購入者ターゲット層</a:t>
            </a:r>
          </a:p>
          <a:p>
            <a:pPr indent="182563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店舗により様々な為、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代からシニアまで幅広く　　　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98A09E6-F494-3ADF-79E9-60345F676CBB}"/>
              </a:ext>
            </a:extLst>
          </p:cNvPr>
          <p:cNvSpPr/>
          <p:nvPr/>
        </p:nvSpPr>
        <p:spPr>
          <a:xfrm>
            <a:off x="289230" y="5630904"/>
            <a:ext cx="2276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募集カテゴリー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29227DE-C53A-DBE9-99E5-04289348E099}"/>
              </a:ext>
            </a:extLst>
          </p:cNvPr>
          <p:cNvSpPr/>
          <p:nvPr/>
        </p:nvSpPr>
        <p:spPr>
          <a:xfrm>
            <a:off x="276978" y="4989536"/>
            <a:ext cx="7367761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採用時の取り扱い先　</a:t>
            </a:r>
            <a:r>
              <a:rPr lang="ja-JP" altLang="en-US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店舗催事・イベントスペース、</a:t>
            </a:r>
            <a:r>
              <a:rPr lang="en-US" altLang="ja-JP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EC</a:t>
            </a:r>
            <a:r>
              <a:rPr lang="ja-JP" altLang="en-US" sz="16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 等</a:t>
            </a:r>
            <a:endParaRPr lang="en-US" altLang="ja-JP" sz="1600" b="1" u="sng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ja-JP" altLang="en-US" sz="16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取引条件　</a:t>
            </a: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店舗：賃料基本（消化仕入れ要相談）、</a:t>
            </a:r>
            <a: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EC</a:t>
            </a: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：消化仕入れ基本</a:t>
            </a:r>
            <a:r>
              <a:rPr lang="ja-JP" altLang="en-US" sz="1600" b="1" dirty="0">
                <a:solidFill>
                  <a:srgbClr val="C00000"/>
                </a:solidFill>
              </a:rPr>
              <a:t>　　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874CE84D-6D0E-7230-8EC5-AEB88C263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04" t="335" r="10129" b="3944"/>
          <a:stretch/>
        </p:blipFill>
        <p:spPr>
          <a:xfrm>
            <a:off x="2795935" y="3295269"/>
            <a:ext cx="2159716" cy="139792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283A578B-218F-36F1-6CAE-2ADE740065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5" r="4548"/>
          <a:stretch/>
        </p:blipFill>
        <p:spPr>
          <a:xfrm>
            <a:off x="361812" y="3295268"/>
            <a:ext cx="2315127" cy="1397920"/>
          </a:xfrm>
          <a:prstGeom prst="rect">
            <a:avLst/>
          </a:prstGeom>
        </p:spPr>
      </p:pic>
      <p:pic>
        <p:nvPicPr>
          <p:cNvPr id="8" name="図 7" descr="ロゴ, アイコン&#10;&#10;自動的に生成された説明">
            <a:extLst>
              <a:ext uri="{FF2B5EF4-FFF2-40B4-BE49-F238E27FC236}">
                <a16:creationId xmlns:a16="http://schemas.microsoft.com/office/drawing/2014/main" id="{07656327-60F3-5522-E602-EE992653B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28" y="807283"/>
            <a:ext cx="1887329" cy="1101792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5A41FCF-3AF8-E5A6-E155-F532950165BC}"/>
              </a:ext>
            </a:extLst>
          </p:cNvPr>
          <p:cNvSpPr/>
          <p:nvPr/>
        </p:nvSpPr>
        <p:spPr>
          <a:xfrm>
            <a:off x="3029735" y="4710114"/>
            <a:ext cx="16921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▲店舗催事イメージ</a:t>
            </a:r>
            <a:endParaRPr lang="en-US" altLang="ja-JP" sz="9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3" name="図 12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1FC137D5-2507-99C1-A295-244BC2C8DE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181" b="18835"/>
          <a:stretch/>
        </p:blipFill>
        <p:spPr>
          <a:xfrm>
            <a:off x="5074647" y="3295270"/>
            <a:ext cx="2224166" cy="1397920"/>
          </a:xfrm>
          <a:prstGeom prst="rect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4" name="図 13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59FBAA37-E461-581F-A026-8BB9220CA2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946" b="87055"/>
          <a:stretch/>
        </p:blipFill>
        <p:spPr>
          <a:xfrm>
            <a:off x="5091579" y="3260639"/>
            <a:ext cx="2193986" cy="3065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499729" y="4233237"/>
            <a:ext cx="5950304" cy="811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8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-20784" y="4189822"/>
            <a:ext cx="7456417" cy="811170"/>
            <a:chOff x="70326" y="4166434"/>
            <a:chExt cx="7114425" cy="811170"/>
          </a:xfrm>
        </p:grpSpPr>
        <p:sp>
          <p:nvSpPr>
            <p:cNvPr id="11" name="正方形/長方形 10"/>
            <p:cNvSpPr/>
            <p:nvPr/>
          </p:nvSpPr>
          <p:spPr>
            <a:xfrm>
              <a:off x="70326" y="4377377"/>
              <a:ext cx="1282075" cy="4158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b="1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【</a:t>
              </a:r>
              <a:r>
                <a:rPr kumimoji="1" lang="ja-JP" altLang="en-US" sz="1600" b="1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申込書</a:t>
              </a:r>
              <a:r>
                <a:rPr kumimoji="1" lang="en-US" altLang="ja-JP" sz="1600" b="1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】</a:t>
              </a:r>
              <a:endParaRPr kumimoji="1" lang="ja-JP" altLang="en-US" sz="1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234447" y="4166434"/>
              <a:ext cx="5950304" cy="811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8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申し込みの際にご提供いただいたお客様の情報は、当会議所のほか、東京商工会議所、株式会社丸井グループと共有のうえ当該イベントの申込受付の管理、運営上の管理に利用するほか、東京商工会議所が主催する各種事業のご案内（ＤＭ及びＦＡＸ）のために利用させていただきます。今後、ご案内が不要の場合にはお知らせください。</a:t>
              </a:r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193441" y="10063480"/>
            <a:ext cx="7670521" cy="582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0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＜申込み先＞高崎商工会議所　経営支援課（担当：高橋、佐藤）  </a:t>
            </a:r>
            <a:endParaRPr lang="en-US" altLang="ja-JP" sz="10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defRPr/>
            </a:pPr>
            <a:r>
              <a:rPr lang="ja-JP" altLang="en-US" sz="10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</a:t>
            </a:r>
            <a:r>
              <a:rPr lang="en-US" altLang="ja-JP" sz="10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TEL</a:t>
            </a:r>
            <a:r>
              <a:rPr lang="ja-JP" altLang="en-US" sz="10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： ０２７</a:t>
            </a:r>
            <a:r>
              <a:rPr lang="en-US" altLang="ja-JP" sz="10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-</a:t>
            </a:r>
            <a:r>
              <a:rPr lang="ja-JP" altLang="en-US" sz="10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３６１</a:t>
            </a:r>
            <a:r>
              <a:rPr lang="en-US" altLang="ja-JP" sz="10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‐</a:t>
            </a:r>
            <a:r>
              <a:rPr lang="ja-JP" altLang="en-US" sz="105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５１７１　</a:t>
            </a:r>
            <a:r>
              <a:rPr lang="en-US" altLang="ja-JP" sz="10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E-mail: </a:t>
            </a:r>
            <a:r>
              <a:rPr lang="en-US" altLang="zh-TW" sz="10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keieishien@takasakicci.or.jp</a:t>
            </a:r>
            <a:endParaRPr lang="en-US" altLang="ja-JP" sz="10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defRPr/>
            </a:pPr>
            <a:r>
              <a:rPr lang="ja-JP" altLang="en-US" sz="9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＜主催＞東京商工会議所 ビジネス交流センター </a:t>
            </a:r>
            <a:r>
              <a:rPr lang="en-US" altLang="ja-JP" sz="9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TEL</a:t>
            </a:r>
            <a:r>
              <a:rPr lang="ja-JP" altLang="en-US" sz="9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9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03-3283-7804</a:t>
            </a:r>
            <a:r>
              <a:rPr lang="ja-JP" altLang="en-US" sz="9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9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E-mail: </a:t>
            </a:r>
            <a:r>
              <a:rPr lang="en-US" altLang="ja-JP" sz="9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2"/>
              </a:rPr>
              <a:t>bizkoryu@tokyo-cci.or.jp</a:t>
            </a:r>
            <a:endParaRPr lang="en-US" altLang="ja-JP" sz="9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defRPr/>
            </a:pPr>
            <a:r>
              <a:rPr lang="ja-JP" altLang="en-US" sz="9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＜協力＞日本商工会議所</a:t>
            </a:r>
            <a:endParaRPr lang="en-US" altLang="ja-JP" sz="9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AAA010-6935-39DF-62BD-D0D861CAC895}"/>
              </a:ext>
            </a:extLst>
          </p:cNvPr>
          <p:cNvSpPr/>
          <p:nvPr/>
        </p:nvSpPr>
        <p:spPr>
          <a:xfrm>
            <a:off x="109641" y="9107424"/>
            <a:ext cx="7340392" cy="9052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・商談会当日は、会社案内やサンプル、商品パンフレットをご持参ください。</a:t>
            </a:r>
          </a:p>
          <a:p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・会場内外問わず、調理行為、危険物の持ち込みは出来ません。</a:t>
            </a:r>
          </a:p>
          <a:p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・本商談会を契機に発生した取引等に関するトラブル・損害について、</a:t>
            </a:r>
          </a:p>
          <a:p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当商工会議所は一切責任を負いかねますので、ご了承のうえお申し込みください。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47173BC9-24EC-4260-6CAC-C6990F86D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834670"/>
              </p:ext>
            </p:extLst>
          </p:nvPr>
        </p:nvGraphicFramePr>
        <p:xfrm>
          <a:off x="117239" y="768375"/>
          <a:ext cx="7347194" cy="3536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4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706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>
                          <a:solidFill>
                            <a:schemeClr val="bg1"/>
                          </a:solidFill>
                        </a:rPr>
                        <a:t>丸井グループとの個別商談会　開催概要</a:t>
                      </a:r>
                      <a:endParaRPr kumimoji="1" lang="ja-JP" altLang="en-US" sz="2200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8691" marR="98691" marT="49340" marB="4934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5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開催日程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２０２４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年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９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月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２４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日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（火）１０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時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００分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～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１７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時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００分（ご集合時間は各社により異なります）</a:t>
                      </a:r>
                      <a:endParaRPr kumimoji="1" lang="en-US" altLang="ja-JP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  <a:p>
                      <a:r>
                        <a:rPr kumimoji="1" lang="en-US" altLang="ja-JP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※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詳細なご集合時間は９月上旬頃にメールでご案内いたします。</a:t>
                      </a:r>
                      <a:endParaRPr kumimoji="1" lang="zh-TW" altLang="en-US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9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会　　場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東京商工会議所会議室　　（千代田区丸の内３－２－２　丸の内二重橋ビル５階）</a:t>
                      </a: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商談時間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２５分　</a:t>
                      </a: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777886393"/>
                  </a:ext>
                </a:extLst>
              </a:tr>
              <a:tr h="8319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参 加 費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商工会議所会員　</a:t>
                      </a:r>
                      <a:r>
                        <a:rPr kumimoji="1" lang="ja-JP" altLang="en-US" sz="1050" b="0" u="sng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税込５，５００円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　　その他　 </a:t>
                      </a:r>
                      <a:r>
                        <a:rPr kumimoji="1" lang="ja-JP" altLang="en-US" sz="1050" b="0" u="sng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税込２２，０００円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  </a:t>
                      </a:r>
                      <a:endParaRPr kumimoji="1" lang="en-US" altLang="ja-JP" sz="1050" b="0" u="sng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  <a:p>
                      <a:r>
                        <a:rPr kumimoji="1" lang="en-US" altLang="ja-JP" sz="1050" b="0" u="sng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※</a:t>
                      </a:r>
                      <a:r>
                        <a:rPr kumimoji="1" lang="ja-JP" altLang="en-US" sz="1050" b="0" u="sng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申込後、商談が組まれた時点で上記参加費が発生します。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　</a:t>
                      </a:r>
                      <a:endParaRPr kumimoji="1" lang="en-US" altLang="ja-JP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  <a:p>
                      <a:r>
                        <a:rPr kumimoji="1" lang="en-US" altLang="ja-JP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※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ご商談いただける場合には９月上旬頃に時間を記載したメール、及び請求情報を東京商工会議所よりお送りいたします。（支払先：東京商工会議所、支払方法：振込）</a:t>
                      </a: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定員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u="none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 ２０社</a:t>
                      </a: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127741004"/>
                  </a:ext>
                </a:extLst>
              </a:tr>
              <a:tr h="4715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募集対象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表面の募集カテゴリーに該当する商品を持つ事業者</a:t>
                      </a:r>
                      <a:endParaRPr kumimoji="1" lang="en-US" altLang="ja-JP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  <a:p>
                      <a:r>
                        <a:rPr kumimoji="1" lang="en-US" altLang="ja-JP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※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ご応募は大変恐縮ですが、１社につき１商品に限らせていただきます。</a:t>
                      </a:r>
                      <a:endParaRPr kumimoji="1" lang="en-US" altLang="ja-JP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5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募集締切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rgbClr val="FF0000"/>
                          </a:solidFill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８月１４日（水）　</a:t>
                      </a:r>
                      <a:r>
                        <a:rPr kumimoji="1" lang="en-US" altLang="ja-JP" sz="1050" b="0" dirty="0">
                          <a:solidFill>
                            <a:srgbClr val="FF0000"/>
                          </a:solidFill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※</a:t>
                      </a:r>
                      <a:r>
                        <a:rPr kumimoji="1" lang="ja-JP" altLang="en-US" sz="1050" b="0" dirty="0">
                          <a:solidFill>
                            <a:srgbClr val="FF0000"/>
                          </a:solidFill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エントリーシート提出〆切</a:t>
                      </a:r>
                      <a:endParaRPr kumimoji="1" lang="en-US" altLang="ja-JP" sz="1050" b="0" dirty="0">
                        <a:solidFill>
                          <a:srgbClr val="FF0000"/>
                        </a:solidFill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29CDE59D-39EC-E8B7-F22C-90A363650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734919"/>
              </p:ext>
            </p:extLst>
          </p:nvPr>
        </p:nvGraphicFramePr>
        <p:xfrm>
          <a:off x="109644" y="4816630"/>
          <a:ext cx="7354791" cy="4245074"/>
        </p:xfrm>
        <a:graphic>
          <a:graphicData uri="http://schemas.openxmlformats.org/drawingml/2006/table">
            <a:tbl>
              <a:tblPr/>
              <a:tblGrid>
                <a:gridCol w="2014615">
                  <a:extLst>
                    <a:ext uri="{9D8B030D-6E8A-4147-A177-3AD203B41FA5}">
                      <a16:colId xmlns:a16="http://schemas.microsoft.com/office/drawing/2014/main" val="3021812231"/>
                    </a:ext>
                  </a:extLst>
                </a:gridCol>
                <a:gridCol w="1667600">
                  <a:extLst>
                    <a:ext uri="{9D8B030D-6E8A-4147-A177-3AD203B41FA5}">
                      <a16:colId xmlns:a16="http://schemas.microsoft.com/office/drawing/2014/main" val="992340750"/>
                    </a:ext>
                  </a:extLst>
                </a:gridCol>
                <a:gridCol w="1291668">
                  <a:extLst>
                    <a:ext uri="{9D8B030D-6E8A-4147-A177-3AD203B41FA5}">
                      <a16:colId xmlns:a16="http://schemas.microsoft.com/office/drawing/2014/main" val="2677751635"/>
                    </a:ext>
                  </a:extLst>
                </a:gridCol>
                <a:gridCol w="2380908">
                  <a:extLst>
                    <a:ext uri="{9D8B030D-6E8A-4147-A177-3AD203B41FA5}">
                      <a16:colId xmlns:a16="http://schemas.microsoft.com/office/drawing/2014/main" val="1884845291"/>
                    </a:ext>
                  </a:extLst>
                </a:gridCol>
              </a:tblGrid>
              <a:tr h="18607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事業所名（支店・屋号）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135715"/>
                  </a:ext>
                </a:extLst>
              </a:tr>
              <a:tr h="18607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フリガナ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973959"/>
                  </a:ext>
                </a:extLst>
              </a:tr>
              <a:tr h="247600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会員番号：　　　　　　　）</a:t>
                      </a:r>
                    </a:p>
                  </a:txBody>
                  <a:tcPr marL="8536" marR="8536" marT="8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128699"/>
                  </a:ext>
                </a:extLst>
              </a:tr>
              <a:tr h="1860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業種・事業内容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資本金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41808"/>
                  </a:ext>
                </a:extLst>
              </a:tr>
              <a:tr h="2476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万円</a:t>
                      </a:r>
                    </a:p>
                  </a:txBody>
                  <a:tcPr marL="8536" marR="8536" marT="8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117256"/>
                  </a:ext>
                </a:extLst>
              </a:tr>
              <a:tr h="18607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申込担当者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930838"/>
                  </a:ext>
                </a:extLst>
              </a:tr>
              <a:tr h="18607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部署・役職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電話番号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883907"/>
                  </a:ext>
                </a:extLst>
              </a:tr>
              <a:tr h="2476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374556"/>
                  </a:ext>
                </a:extLst>
              </a:tr>
              <a:tr h="23073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メールアドレス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026489"/>
                  </a:ext>
                </a:extLst>
              </a:tr>
              <a:tr h="3647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住所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（〒　　　－　　　　）</a:t>
                      </a:r>
                    </a:p>
                  </a:txBody>
                  <a:tcPr marL="8536" marR="8536" marT="85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231069"/>
                  </a:ext>
                </a:extLst>
              </a:tr>
              <a:tr h="18607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商談会参加者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786104"/>
                  </a:ext>
                </a:extLst>
              </a:tr>
              <a:tr h="1860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部署・役職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295279"/>
                  </a:ext>
                </a:extLst>
              </a:tr>
              <a:tr h="1860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フリガナ）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823067"/>
                  </a:ext>
                </a:extLst>
              </a:tr>
              <a:tr h="2476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736830"/>
                  </a:ext>
                </a:extLst>
              </a:tr>
              <a:tr h="1860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部署・役職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095585"/>
                  </a:ext>
                </a:extLst>
              </a:tr>
              <a:tr h="1860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フリガナ）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370333"/>
                  </a:ext>
                </a:extLst>
              </a:tr>
              <a:tr h="24760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578819"/>
                  </a:ext>
                </a:extLst>
              </a:tr>
              <a:tr h="1860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商談会当日連絡先</a:t>
                      </a:r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当日参加者の携帯電話等）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応募カテゴリ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（希望するものに〇）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4132"/>
                  </a:ext>
                </a:extLst>
              </a:tr>
              <a:tr h="36483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①食品　　　②雑貨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92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25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2704</TotalTime>
  <Words>846</Words>
  <Application>Microsoft Office PowerPoint</Application>
  <PresentationFormat>ユーザー設定</PresentationFormat>
  <Paragraphs>94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HGｺﾞｼｯｸE</vt:lpstr>
      <vt:lpstr>メイリオ</vt:lpstr>
      <vt:lpstr>游ゴシック</vt:lpstr>
      <vt:lpstr>Arial</vt:lpstr>
      <vt:lpstr>Calibri</vt:lpstr>
      <vt:lpstr>Wingdings</vt:lpstr>
      <vt:lpstr>Office テーマ</vt:lpstr>
      <vt:lpstr>デザインの設定</vt:lpstr>
      <vt:lpstr>1_デザインの設定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個別商談会</dc:title>
  <dc:creator>廣嶋 祐子</dc:creator>
  <cp:lastModifiedBy>s-sato</cp:lastModifiedBy>
  <cp:revision>341</cp:revision>
  <cp:lastPrinted>2023-07-24T03:53:34Z</cp:lastPrinted>
  <dcterms:created xsi:type="dcterms:W3CDTF">2019-10-15T07:51:00Z</dcterms:created>
  <dcterms:modified xsi:type="dcterms:W3CDTF">2024-07-18T08:34:25Z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0x01010004513DA450D7334EA7CC9E698A1C49B1</vt:lpwstr>
  </property>
  <property fmtid="{D5CDD505-2E9C-101B-9397-08002B2CF9AE}" pid="3" name="KSOProductBuildVer">
    <vt:lpwstr>1041-11.8.2.8500</vt:lpwstr>
  </property>
</Properties>
</file>