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000000"/>
    <a:srgbClr val="C01B0D"/>
    <a:srgbClr val="E0D3AC"/>
    <a:srgbClr val="AF1E55"/>
    <a:srgbClr val="AF1655"/>
    <a:srgbClr val="4C2A18"/>
    <a:srgbClr val="CC0066"/>
    <a:srgbClr val="0033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p:scale>
          <a:sx n="134" d="100"/>
          <a:sy n="134" d="100"/>
        </p:scale>
        <p:origin x="970" y="-4877"/>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3351" tIns="46676" rIns="93351" bIns="466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3351" tIns="46676" rIns="93351" bIns="46676" rtlCol="0"/>
          <a:lstStyle>
            <a:lvl1pPr algn="r">
              <a:defRPr sz="1200"/>
            </a:lvl1pPr>
          </a:lstStyle>
          <a:p>
            <a:fld id="{EFDF23AA-BDED-6748-8FB1-D76B428F0567}"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51" tIns="46676" rIns="93351" bIns="4667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3351" tIns="46676" rIns="93351" bIns="466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3351" tIns="46676" rIns="93351" bIns="466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3351" tIns="46676" rIns="93351" bIns="46676"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940522E-35FC-C343-BD16-C7546671788B}" type="slidenum">
              <a:rPr kumimoji="1" lang="ja-JP" altLang="en-US" smtClean="0"/>
              <a:t>2</a:t>
            </a:fld>
            <a:endParaRPr kumimoji="1" lang="ja-JP" altLang="en-US"/>
          </a:p>
        </p:txBody>
      </p:sp>
    </p:spTree>
    <p:extLst>
      <p:ext uri="{BB962C8B-B14F-4D97-AF65-F5344CB8AC3E}">
        <p14:creationId xmlns:p14="http://schemas.microsoft.com/office/powerpoint/2010/main" val="42935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keieishien@takasakicci.or.jp"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135567"/>
            <a:ext cx="6670469" cy="1632308"/>
            <a:chOff x="473643" y="3243424"/>
            <a:chExt cx="6923157" cy="1301138"/>
          </a:xfrm>
        </p:grpSpPr>
        <p:sp>
          <p:nvSpPr>
            <p:cNvPr id="14" name="テキスト ボックス 37"/>
            <p:cNvSpPr txBox="1">
              <a:spLocks noChangeArrowheads="1"/>
            </p:cNvSpPr>
            <p:nvPr/>
          </p:nvSpPr>
          <p:spPr bwMode="auto">
            <a:xfrm>
              <a:off x="622410" y="3980294"/>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スーパーマーケット オオゼキのバイヤー様との個別商談会を下記のとおり開催いたします。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62230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2025</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日（金）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61425" y="6849526"/>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C01B0D"/>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●他で取り扱いのない“珍しい商品”をお持ちの事業者様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●日配品は、可能な限り小ロットで納品できる事業者様</a:t>
              </a:r>
              <a:endParaRPr kumimoji="1" lang="en-US" altLang="ja-JP" sz="1400" b="1" dirty="0">
                <a:solidFill>
                  <a:schemeClr val="tx1"/>
                </a:solidFill>
                <a:latin typeface="+mn-ea"/>
              </a:endParaRPr>
            </a:p>
            <a:p>
              <a:r>
                <a:rPr kumimoji="1" lang="ja-JP" altLang="en-US" sz="1400" b="1" dirty="0">
                  <a:solidFill>
                    <a:schemeClr val="tx1"/>
                  </a:solidFill>
                  <a:latin typeface="+mn-ea"/>
                </a:rPr>
                <a:t>●菓子商品は、ケース単位で納品できる事業者様</a:t>
              </a:r>
              <a:endParaRPr kumimoji="1" lang="en-US" altLang="ja-JP" sz="1400" b="1" dirty="0">
                <a:solidFill>
                  <a:schemeClr val="tx1"/>
                </a:solidFill>
                <a:latin typeface="+mn-ea"/>
              </a:endParaRPr>
            </a:p>
            <a:p>
              <a:r>
                <a:rPr kumimoji="1" lang="ja-JP" altLang="en-US" sz="1400" b="1" dirty="0">
                  <a:solidFill>
                    <a:schemeClr val="tx1"/>
                  </a:solidFill>
                  <a:latin typeface="+mn-ea"/>
                </a:rPr>
                <a:t>●問屋様を通してのお取引可能な事業者様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a:t>
              </a:r>
              <a:r>
                <a:rPr kumimoji="1" lang="ja-JP" altLang="en-US" sz="1100" b="1" dirty="0">
                  <a:solidFill>
                    <a:schemeClr val="tx1"/>
                  </a:solidFill>
                  <a:latin typeface="+mn-ea"/>
                </a:rPr>
                <a:t>（スーパーマーケット オオゼキ様より紹介も可能）</a:t>
              </a:r>
              <a:endParaRPr kumimoji="1" lang="en-US" altLang="ja-JP" sz="1100" b="1" dirty="0">
                <a:solidFill>
                  <a:schemeClr val="tx1"/>
                </a:solidFill>
                <a:latin typeface="+mn-ea"/>
              </a:endParaRPr>
            </a:p>
            <a:p>
              <a:r>
                <a:rPr kumimoji="1" lang="ja-JP" altLang="en-US" sz="1400" b="1" dirty="0">
                  <a:solidFill>
                    <a:schemeClr val="tx1"/>
                  </a:solidFill>
                  <a:latin typeface="+mn-ea"/>
                </a:rPr>
                <a:t>●オリジナル商品の制作可能な事業者様</a:t>
              </a:r>
              <a:endParaRPr kumimoji="1" lang="en-US" altLang="ja-JP" sz="1400" b="1" dirty="0">
                <a:solidFill>
                  <a:schemeClr val="tx1"/>
                </a:solidFill>
                <a:latin typeface="+mn-ea"/>
              </a:endParaRP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C01B0D"/>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360724"/>
            <a:ext cx="5400044" cy="1254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sz="1200" b="1" u="sng" dirty="0">
                <a:solidFill>
                  <a:schemeClr val="tx1"/>
                </a:solidFill>
                <a:latin typeface="+mn-ea"/>
              </a:rPr>
              <a:t>（</a:t>
            </a:r>
            <a:r>
              <a:rPr kumimoji="1" lang="en-US" altLang="ja-JP" sz="1200" b="1" u="sng" dirty="0">
                <a:solidFill>
                  <a:schemeClr val="tx1"/>
                </a:solidFill>
                <a:latin typeface="+mn-ea"/>
              </a:rPr>
              <a:t>※</a:t>
            </a:r>
            <a:r>
              <a:rPr kumimoji="1" lang="ja-JP" altLang="en-US" sz="1200" b="1" u="sng" dirty="0">
                <a:solidFill>
                  <a:schemeClr val="tx1"/>
                </a:solidFill>
                <a:latin typeface="+mn-ea"/>
              </a:rPr>
              <a:t>店舗・</a:t>
            </a:r>
            <a:r>
              <a:rPr kumimoji="1" lang="en-US" altLang="ja-JP" sz="1200" b="1" u="sng" dirty="0">
                <a:solidFill>
                  <a:schemeClr val="tx1"/>
                </a:solidFill>
                <a:latin typeface="+mn-ea"/>
              </a:rPr>
              <a:t>EC</a:t>
            </a:r>
            <a:r>
              <a:rPr kumimoji="1" lang="ja-JP" altLang="en-US" sz="1200" b="1" u="sng" dirty="0">
                <a:solidFill>
                  <a:schemeClr val="tx1"/>
                </a:solidFill>
                <a:latin typeface="+mn-ea"/>
              </a:rPr>
              <a:t>サイトでの取り扱いを想定しております）</a:t>
            </a:r>
            <a:r>
              <a:rPr kumimoji="1" lang="ja-JP" altLang="en-US" sz="1200" b="1" dirty="0">
                <a:solidFill>
                  <a:schemeClr val="tx1"/>
                </a:solidFill>
                <a:latin typeface="+mn-ea"/>
              </a:rPr>
              <a:t>　</a:t>
            </a:r>
            <a:r>
              <a:rPr kumimoji="1" lang="ja-JP" altLang="en-US" b="1" dirty="0">
                <a:solidFill>
                  <a:schemeClr val="tx1"/>
                </a:solidFill>
                <a:latin typeface="+mn-ea"/>
              </a:rPr>
              <a:t>　</a:t>
            </a:r>
            <a:endParaRPr kumimoji="1" lang="en-US" altLang="ja-JP" b="1" dirty="0">
              <a:solidFill>
                <a:schemeClr val="tx1"/>
              </a:solidFill>
              <a:latin typeface="+mn-ea"/>
            </a:endParaRPr>
          </a:p>
          <a:p>
            <a:r>
              <a:rPr kumimoji="1" lang="ja-JP" altLang="en-US" sz="1400" b="1" dirty="0">
                <a:solidFill>
                  <a:schemeClr val="tx1"/>
                </a:solidFill>
                <a:latin typeface="+mn-ea"/>
              </a:rPr>
              <a:t>＊デイリー商品（冷蔵品・冷凍品・パンなど）</a:t>
            </a:r>
          </a:p>
          <a:p>
            <a:r>
              <a:rPr kumimoji="1" lang="ja-JP" altLang="en-US" sz="1400" b="1" dirty="0">
                <a:solidFill>
                  <a:schemeClr val="tx1"/>
                </a:solidFill>
                <a:latin typeface="+mn-ea"/>
              </a:rPr>
              <a:t>＊菓子商品（銘菓・ご当地菓子など）</a:t>
            </a:r>
            <a:endParaRPr kumimoji="1" lang="en-US" altLang="ja-JP" sz="1400" b="1" dirty="0">
              <a:solidFill>
                <a:schemeClr val="tx1"/>
              </a:solidFill>
              <a:latin typeface="+mn-ea"/>
            </a:endParaRPr>
          </a:p>
          <a:p>
            <a:r>
              <a:rPr kumimoji="1" lang="ja-JP" altLang="en-US" sz="1400" b="1" dirty="0">
                <a:solidFill>
                  <a:schemeClr val="tx1"/>
                </a:solidFill>
                <a:latin typeface="+mn-ea"/>
              </a:rPr>
              <a:t>＊グロッサリー商品（加工食品・乾物・調味料・輸入食品など）</a:t>
            </a:r>
            <a:endParaRPr kumimoji="1" lang="en-US" altLang="ja-JP" sz="1400" b="1" dirty="0">
              <a:solidFill>
                <a:schemeClr val="tx1"/>
              </a:solidFill>
              <a:latin typeface="+mn-ea"/>
            </a:endParaRPr>
          </a:p>
          <a:p>
            <a:r>
              <a:rPr kumimoji="1" lang="ja-JP" altLang="en-US" sz="1400" b="1" dirty="0">
                <a:solidFill>
                  <a:schemeClr val="tx1"/>
                </a:solidFill>
                <a:latin typeface="+mn-ea"/>
              </a:rPr>
              <a:t>＊お酒（洋酒・果実酒・和酒）</a:t>
            </a:r>
          </a:p>
        </p:txBody>
      </p:sp>
      <p:sp>
        <p:nvSpPr>
          <p:cNvPr id="39" name="正方形/長方形 38"/>
          <p:cNvSpPr/>
          <p:nvPr/>
        </p:nvSpPr>
        <p:spPr bwMode="white">
          <a:xfrm>
            <a:off x="2768334" y="471933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C01B0D"/>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C01B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32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スーパーマーケットオオゼキ</a:t>
            </a:r>
            <a:r>
              <a:rPr lang="ja-JP" altLang="en-US" sz="24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との</a:t>
            </a:r>
            <a:endParaRPr lang="en-US" altLang="ja-JP" sz="24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endParaRPr>
          </a:p>
          <a:p>
            <a:pPr algn="ctr">
              <a:defRPr/>
            </a:pPr>
            <a:r>
              <a:rPr lang="ja-JP" altLang="en-US" sz="28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ln w="3175">
                <a:solidFill>
                  <a:schemeClr val="tx1"/>
                </a:solidFill>
              </a:ln>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a:solidFill>
            <a:schemeClr val="bg2">
              <a:lumMod val="25000"/>
            </a:schemeClr>
          </a:solidFill>
        </p:grpSpPr>
        <p:sp>
          <p:nvSpPr>
            <p:cNvPr id="23" name="正方形/長方形 22"/>
            <p:cNvSpPr/>
            <p:nvPr/>
          </p:nvSpPr>
          <p:spPr>
            <a:xfrm>
              <a:off x="392692" y="2419694"/>
              <a:ext cx="6670469" cy="2125131"/>
            </a:xfrm>
            <a:prstGeom prst="rect">
              <a:avLst/>
            </a:prstGeom>
            <a:grp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392692" y="2428463"/>
              <a:ext cx="6637398" cy="2107681"/>
              <a:chOff x="392692" y="1998075"/>
              <a:chExt cx="6637398" cy="2107681"/>
            </a:xfrm>
            <a:grpFill/>
          </p:grpSpPr>
          <p:sp>
            <p:nvSpPr>
              <p:cNvPr id="4" name="正方形/長方形 3"/>
              <p:cNvSpPr/>
              <p:nvPr/>
            </p:nvSpPr>
            <p:spPr>
              <a:xfrm>
                <a:off x="392692" y="1998075"/>
                <a:ext cx="6637398" cy="2071022"/>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ln>
                      <a:solidFill>
                        <a:schemeClr val="bg1"/>
                      </a:solidFill>
                    </a:ln>
                    <a:solidFill>
                      <a:schemeClr val="bg1"/>
                    </a:solidFill>
                    <a:latin typeface="+mn-ea"/>
                  </a:rPr>
                  <a:t>スーパーマーケット オオゼキ</a:t>
                </a:r>
                <a:r>
                  <a:rPr kumimoji="1" lang="ja-JP" altLang="en-US" dirty="0">
                    <a:solidFill>
                      <a:schemeClr val="bg1"/>
                    </a:solidFill>
                    <a:latin typeface="+mn-ea"/>
                  </a:rPr>
                  <a:t>とは</a:t>
                </a:r>
                <a:r>
                  <a:rPr kumimoji="1" lang="en-US" altLang="ja-JP" dirty="0">
                    <a:solidFill>
                      <a:schemeClr val="bg1"/>
                    </a:solidFill>
                    <a:latin typeface="+mn-ea"/>
                  </a:rPr>
                  <a:t>…</a:t>
                </a:r>
                <a:endParaRPr kumimoji="1" lang="ja-JP" altLang="en-US" sz="2000" dirty="0">
                  <a:solidFill>
                    <a:schemeClr val="bg1"/>
                  </a:solidFill>
                  <a:latin typeface="+mn-ea"/>
                </a:endParaRPr>
              </a:p>
              <a:p>
                <a:r>
                  <a:rPr lang="ja-JP" altLang="en-US" sz="1400" dirty="0">
                    <a:solidFill>
                      <a:schemeClr val="bg1"/>
                    </a:solidFill>
                    <a:latin typeface="+mn-ea"/>
                  </a:rPr>
                  <a:t>都内（主に世田谷・品川・大田区）を中心に</a:t>
                </a:r>
                <a:r>
                  <a:rPr lang="en-US" altLang="ja-JP" sz="1400" dirty="0">
                    <a:solidFill>
                      <a:schemeClr val="bg1"/>
                    </a:solidFill>
                    <a:latin typeface="+mn-ea"/>
                  </a:rPr>
                  <a:t>43</a:t>
                </a:r>
                <a:r>
                  <a:rPr lang="ja-JP" altLang="en-US" sz="1400" dirty="0">
                    <a:solidFill>
                      <a:schemeClr val="bg1"/>
                    </a:solidFill>
                    <a:latin typeface="+mn-ea"/>
                  </a:rPr>
                  <a:t>店舗（</a:t>
                </a:r>
                <a:r>
                  <a:rPr lang="en-US" altLang="ja-JP" sz="1400" dirty="0">
                    <a:solidFill>
                      <a:schemeClr val="bg1"/>
                    </a:solidFill>
                    <a:latin typeface="+mn-ea"/>
                  </a:rPr>
                  <a:t>12</a:t>
                </a:r>
                <a:r>
                  <a:rPr lang="ja-JP" altLang="en-US" sz="1400" dirty="0">
                    <a:solidFill>
                      <a:schemeClr val="bg1"/>
                    </a:solidFill>
                    <a:latin typeface="+mn-ea"/>
                  </a:rPr>
                  <a:t>月末現在）を構えるスーパーマーケット。特に生鮮品は各方面より高い評価を得ている。デイリー品・グロサリー品などはお求めやすい価格を設定しつつ「珍しい商品が買える」「欲しい商品が見つかる」売り場とするため多くの商品を取りそろえ、顧客が楽しめる工夫をしている。</a:t>
                </a:r>
                <a:endParaRPr lang="en-US" altLang="ja-JP" sz="1400" dirty="0">
                  <a:solidFill>
                    <a:schemeClr val="bg1"/>
                  </a:solidFill>
                  <a:latin typeface="+mn-ea"/>
                </a:endParaRPr>
              </a:p>
              <a:p>
                <a:r>
                  <a:rPr lang="ja-JP" altLang="en-US" sz="1400" dirty="0">
                    <a:solidFill>
                      <a:schemeClr val="bg1"/>
                    </a:solidFill>
                    <a:latin typeface="+mn-ea"/>
                  </a:rPr>
                  <a:t>顧客より希望のあった商品は可能な限りお取り寄せに対応するなど、</a:t>
                </a:r>
                <a:endParaRPr lang="en-US" altLang="ja-JP" sz="1400" dirty="0">
                  <a:solidFill>
                    <a:schemeClr val="bg1"/>
                  </a:solidFill>
                  <a:latin typeface="+mn-ea"/>
                </a:endParaRPr>
              </a:p>
              <a:p>
                <a:r>
                  <a:rPr lang="ja-JP" altLang="en-US" sz="1400" dirty="0">
                    <a:solidFill>
                      <a:schemeClr val="bg1"/>
                    </a:solidFill>
                    <a:latin typeface="+mn-ea"/>
                  </a:rPr>
                  <a:t>各店、地域密着を掲げ営業している。</a:t>
                </a:r>
              </a:p>
            </p:txBody>
          </p:sp>
          <p:sp>
            <p:nvSpPr>
              <p:cNvPr id="5" name="正方形/長方形 4"/>
              <p:cNvSpPr/>
              <p:nvPr/>
            </p:nvSpPr>
            <p:spPr>
              <a:xfrm>
                <a:off x="2740638" y="3790711"/>
                <a:ext cx="3664830" cy="315045"/>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b="1" dirty="0">
                    <a:solidFill>
                      <a:schemeClr val="bg1"/>
                    </a:solidFill>
                  </a:rPr>
                  <a:t>当社の</a:t>
                </a:r>
                <a:r>
                  <a:rPr lang="en-US" altLang="ja-JP" sz="1050" b="1" dirty="0">
                    <a:solidFill>
                      <a:schemeClr val="bg1"/>
                    </a:solidFill>
                  </a:rPr>
                  <a:t>Web</a:t>
                </a:r>
                <a:r>
                  <a:rPr lang="ja-JP" altLang="en-US" sz="1050" b="1" dirty="0">
                    <a:solidFill>
                      <a:schemeClr val="bg1"/>
                    </a:solidFill>
                  </a:rPr>
                  <a:t>サイトはこちら</a:t>
                </a:r>
                <a:r>
                  <a:rPr lang="en-US" altLang="ja-JP" sz="1050" b="1" dirty="0">
                    <a:solidFill>
                      <a:schemeClr val="bg1"/>
                    </a:solidFill>
                  </a:rPr>
                  <a:t>https://www.ozeki-net.co.jp/</a:t>
                </a:r>
                <a:endParaRPr lang="en-US" altLang="ja-JP" sz="1200" b="1" dirty="0">
                  <a:solidFill>
                    <a:schemeClr val="bg1"/>
                  </a:solidFill>
                </a:endParaRPr>
              </a:p>
            </p:txBody>
          </p:sp>
        </p:grpSp>
      </p:grpSp>
      <p:cxnSp>
        <p:nvCxnSpPr>
          <p:cNvPr id="45" name="直線コネクタ 44"/>
          <p:cNvCxnSpPr/>
          <p:nvPr/>
        </p:nvCxnSpPr>
        <p:spPr>
          <a:xfrm>
            <a:off x="5246972" y="4925459"/>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813248" y="4925459"/>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5247224" y="4962448"/>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1E07AB3-A110-8B4C-99BE-8C926B571845}"/>
              </a:ext>
            </a:extLst>
          </p:cNvPr>
          <p:cNvCxnSpPr/>
          <p:nvPr/>
        </p:nvCxnSpPr>
        <p:spPr>
          <a:xfrm>
            <a:off x="5261353" y="7036832"/>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EFF59B27-E637-D9F2-D08F-00C3FBC7DC5B}"/>
              </a:ext>
            </a:extLst>
          </p:cNvPr>
          <p:cNvCxnSpPr/>
          <p:nvPr/>
        </p:nvCxnSpPr>
        <p:spPr>
          <a:xfrm>
            <a:off x="5261605" y="7073821"/>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ACD2B84A-5840-936D-FBDC-27ED7CFDE3AD}"/>
              </a:ext>
            </a:extLst>
          </p:cNvPr>
          <p:cNvGrpSpPr/>
          <p:nvPr/>
        </p:nvGrpSpPr>
        <p:grpSpPr>
          <a:xfrm>
            <a:off x="817564" y="7036833"/>
            <a:ext cx="1482235" cy="36988"/>
            <a:chOff x="1097919" y="5036295"/>
            <a:chExt cx="1482235" cy="36988"/>
          </a:xfrm>
        </p:grpSpPr>
        <p:cxnSp>
          <p:nvCxnSpPr>
            <p:cNvPr id="30" name="直線コネクタ 29">
              <a:extLst>
                <a:ext uri="{FF2B5EF4-FFF2-40B4-BE49-F238E27FC236}">
                  <a16:creationId xmlns:a16="http://schemas.microsoft.com/office/drawing/2014/main" id="{2FDBF5FF-FD64-DE34-484C-E18776505B84}"/>
                </a:ext>
              </a:extLst>
            </p:cNvPr>
            <p:cNvCxnSpPr/>
            <p:nvPr/>
          </p:nvCxnSpPr>
          <p:spPr>
            <a:xfrm>
              <a:off x="1097919" y="5036295"/>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2967BCD6-4483-32A7-E317-D8EB9D53AA31}"/>
                </a:ext>
              </a:extLst>
            </p:cNvPr>
            <p:cNvCxnSpPr/>
            <p:nvPr/>
          </p:nvCxnSpPr>
          <p:spPr>
            <a:xfrm>
              <a:off x="1099396" y="5073283"/>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pic>
        <p:nvPicPr>
          <p:cNvPr id="10" name="図 9">
            <a:extLst>
              <a:ext uri="{FF2B5EF4-FFF2-40B4-BE49-F238E27FC236}">
                <a16:creationId xmlns:a16="http://schemas.microsoft.com/office/drawing/2014/main" id="{798F8EB7-2F3C-9368-46F9-13F5F3D3263E}"/>
              </a:ext>
            </a:extLst>
          </p:cNvPr>
          <p:cNvPicPr>
            <a:picLocks noChangeAspect="1"/>
          </p:cNvPicPr>
          <p:nvPr/>
        </p:nvPicPr>
        <p:blipFill>
          <a:blip r:embed="rId2"/>
          <a:stretch>
            <a:fillRect/>
          </a:stretch>
        </p:blipFill>
        <p:spPr>
          <a:xfrm>
            <a:off x="6223552" y="3842166"/>
            <a:ext cx="728670" cy="72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643983013"/>
              </p:ext>
            </p:extLst>
          </p:nvPr>
        </p:nvGraphicFramePr>
        <p:xfrm>
          <a:off x="386719" y="805922"/>
          <a:ext cx="6641980" cy="3448440"/>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311192">
                <a:tc gridSpan="2">
                  <a:txBody>
                    <a:bodyPr/>
                    <a:lstStyle/>
                    <a:p>
                      <a:pPr algn="ctr"/>
                      <a:r>
                        <a:rPr kumimoji="1" lang="ja-JP" altLang="en-US" sz="1600" dirty="0"/>
                        <a:t>スーパーマーケット オオゼキとの個別商談会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C01B0D"/>
                    </a:solidFill>
                  </a:tcPr>
                </a:tc>
                <a:tc hMerge="1">
                  <a:txBody>
                    <a:bodyPr/>
                    <a:lstStyle/>
                    <a:p>
                      <a:endParaRPr kumimoji="1" lang="ja-JP" altLang="en-US" dirty="0"/>
                    </a:p>
                  </a:txBody>
                  <a:tcPr/>
                </a:tc>
                <a:extLst>
                  <a:ext uri="{0D108BD9-81ED-4DB2-BD59-A6C34878D82A}">
                    <a16:rowId xmlns:a16="http://schemas.microsoft.com/office/drawing/2014/main" val="10000"/>
                  </a:ext>
                </a:extLst>
              </a:tr>
              <a:tr h="36657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２０２５</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１４</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（金）１０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１７</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ja-JP" altLang="en-US" sz="800" b="0" dirty="0">
                          <a:solidFill>
                            <a:schemeClr val="tx1"/>
                          </a:solidFill>
                          <a:latin typeface="+mn-ea"/>
                          <a:ea typeface="+mn-ea"/>
                        </a:rPr>
                        <a:t>２月下旬頃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25580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2"/>
                  </a:ext>
                </a:extLst>
              </a:tr>
              <a:tr h="25580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endParaRPr kumimoji="1" lang="en-US" altLang="ja-JP" sz="1200" b="0" dirty="0">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777886393"/>
                  </a:ext>
                </a:extLst>
              </a:tr>
              <a:tr h="42196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　会員企業 ５，５００ 円</a:t>
                      </a:r>
                      <a:r>
                        <a:rPr kumimoji="1" lang="ja-JP" altLang="en-US" sz="1200" b="0" u="none" dirty="0">
                          <a:latin typeface="HGｺﾞｼｯｸE" panose="020B0909000000000000" pitchFamily="49" charset="-128"/>
                          <a:ea typeface="HGｺﾞｼｯｸE" panose="020B0909000000000000" pitchFamily="49" charset="-128"/>
                        </a:rPr>
                        <a:t>　　　</a:t>
                      </a:r>
                      <a:endParaRPr kumimoji="1" lang="en-US" altLang="ja-JP" sz="12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endParaRPr kumimoji="1" lang="en-US" altLang="ja-JP" sz="1200" b="0" dirty="0">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3"/>
                  </a:ext>
                </a:extLst>
              </a:tr>
              <a:tr h="25580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endParaRPr kumimoji="1" lang="en-US" altLang="ja-JP" sz="1100" b="0" u="none" dirty="0">
                        <a:latin typeface="HGSｺﾞｼｯｸM" panose="020B0600000000000000" pitchFamily="50" charset="-128"/>
                        <a:ea typeface="HGSｺﾞｼｯｸM" panose="020B0600000000000000" pitchFamily="50" charset="-128"/>
                      </a:endParaRPr>
                    </a:p>
                  </a:txBody>
                  <a:tcPr marL="98691" marR="98691" marT="49340" marB="49340" anchor="ctr"/>
                </a:tc>
                <a:extLst>
                  <a:ext uri="{0D108BD9-81ED-4DB2-BD59-A6C34878D82A}">
                    <a16:rowId xmlns:a16="http://schemas.microsoft.com/office/drawing/2014/main" val="1127741004"/>
                  </a:ext>
                </a:extLst>
              </a:tr>
              <a:tr h="36657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25580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chemeClr val="tx1"/>
                          </a:solidFill>
                          <a:latin typeface="HGｺﾞｼｯｸE" panose="020B0909000000000000" pitchFamily="49" charset="-128"/>
                          <a:ea typeface="HGｺﾞｼｯｸE" panose="020B0909000000000000" pitchFamily="49" charset="-128"/>
                        </a:rPr>
                        <a:t>２０２５年１月２７日（月）</a:t>
                      </a:r>
                      <a:endParaRPr kumimoji="1" lang="en-US" altLang="ja-JP" sz="1200" b="1" dirty="0">
                        <a:solidFill>
                          <a:schemeClr val="tx1"/>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643498">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dirty="0">
                          <a:latin typeface="+mn-ea"/>
                          <a:ea typeface="+mn-ea"/>
                        </a:rPr>
                        <a:t>下記申し込み欄に必要事項を記入のうえ、お申込み下さい。</a:t>
                      </a:r>
                    </a:p>
                    <a:p>
                      <a:r>
                        <a:rPr kumimoji="1" lang="ja-JP" altLang="en-US" sz="1000" b="1" dirty="0">
                          <a:latin typeface="+mn-ea"/>
                          <a:ea typeface="+mn-ea"/>
                        </a:rPr>
                        <a:t>申込締切後、</a:t>
                      </a:r>
                      <a:r>
                        <a:rPr kumimoji="1" lang="ja-JP" altLang="en-US" sz="1000" b="1" u="sng" dirty="0">
                          <a:latin typeface="+mn-ea"/>
                          <a:ea typeface="+mn-ea"/>
                        </a:rPr>
                        <a:t>スーパーマーケットオオゼキのバイヤーによる選考を実施いたします。</a:t>
                      </a:r>
                      <a:r>
                        <a:rPr kumimoji="1" lang="ja-JP" altLang="en-US" sz="1000" b="1" dirty="0">
                          <a:latin typeface="+mn-ea"/>
                          <a:ea typeface="+mn-ea"/>
                        </a:rPr>
                        <a:t>選考後、ご商談いただける場合には、東京商工会議所から商談会の</a:t>
                      </a:r>
                      <a:r>
                        <a:rPr kumimoji="1" lang="en-US" altLang="ja-JP" sz="1000" b="1" dirty="0">
                          <a:latin typeface="+mn-ea"/>
                          <a:ea typeface="+mn-ea"/>
                        </a:rPr>
                        <a:t>2</a:t>
                      </a:r>
                      <a:r>
                        <a:rPr kumimoji="1" lang="ja-JP" altLang="en-US" sz="1000" b="1" dirty="0">
                          <a:latin typeface="+mn-ea"/>
                          <a:ea typeface="+mn-ea"/>
                        </a:rPr>
                        <a:t>週間前までに時間を記載したメール及び請求書を発送いたします。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3" name="正方形/長方形 2">
            <a:extLst>
              <a:ext uri="{FF2B5EF4-FFF2-40B4-BE49-F238E27FC236}">
                <a16:creationId xmlns:a16="http://schemas.microsoft.com/office/drawing/2014/main" id="{12C51AA8-2193-6E5A-30DA-E8BF06BFE2A2}"/>
              </a:ext>
            </a:extLst>
          </p:cNvPr>
          <p:cNvSpPr/>
          <p:nvPr/>
        </p:nvSpPr>
        <p:spPr>
          <a:xfrm>
            <a:off x="386719" y="4370225"/>
            <a:ext cx="6641980" cy="41586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4" name="正方形/長方形 3">
            <a:extLst>
              <a:ext uri="{FF2B5EF4-FFF2-40B4-BE49-F238E27FC236}">
                <a16:creationId xmlns:a16="http://schemas.microsoft.com/office/drawing/2014/main" id="{D0965BBA-5835-D42E-242B-C3EB5B0D532B}"/>
              </a:ext>
            </a:extLst>
          </p:cNvPr>
          <p:cNvSpPr/>
          <p:nvPr/>
        </p:nvSpPr>
        <p:spPr>
          <a:xfrm>
            <a:off x="1222652" y="4959665"/>
            <a:ext cx="5950304" cy="414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8" name="正方形/長方形 7">
            <a:extLst>
              <a:ext uri="{FF2B5EF4-FFF2-40B4-BE49-F238E27FC236}">
                <a16:creationId xmlns:a16="http://schemas.microsoft.com/office/drawing/2014/main" id="{4FFA4DC9-A110-B7D5-D213-B5A59830CB4F}"/>
              </a:ext>
            </a:extLst>
          </p:cNvPr>
          <p:cNvSpPr/>
          <p:nvPr/>
        </p:nvSpPr>
        <p:spPr>
          <a:xfrm>
            <a:off x="177096" y="4901953"/>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0" name="表 9">
            <a:extLst>
              <a:ext uri="{FF2B5EF4-FFF2-40B4-BE49-F238E27FC236}">
                <a16:creationId xmlns:a16="http://schemas.microsoft.com/office/drawing/2014/main" id="{501283F9-8A0E-392E-6414-510841B7AA43}"/>
              </a:ext>
            </a:extLst>
          </p:cNvPr>
          <p:cNvGraphicFramePr>
            <a:graphicFrameLocks noGrp="1"/>
          </p:cNvGraphicFramePr>
          <p:nvPr>
            <p:extLst>
              <p:ext uri="{D42A27DB-BD31-4B8C-83A1-F6EECF244321}">
                <p14:modId xmlns:p14="http://schemas.microsoft.com/office/powerpoint/2010/main" val="2782337690"/>
              </p:ext>
            </p:extLst>
          </p:nvPr>
        </p:nvGraphicFramePr>
        <p:xfrm>
          <a:off x="386719" y="5373997"/>
          <a:ext cx="6641980" cy="4734649"/>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039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039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88565">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039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88565">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039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039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63198">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31535">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392768">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039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039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039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88565">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0393">
                <a:tc gridSpan="2">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039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88565">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039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88565">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
        <p:nvSpPr>
          <p:cNvPr id="2" name="テキスト ボックス 1">
            <a:extLst>
              <a:ext uri="{FF2B5EF4-FFF2-40B4-BE49-F238E27FC236}">
                <a16:creationId xmlns:a16="http://schemas.microsoft.com/office/drawing/2014/main" id="{8E2D6261-4FC5-93FF-34E3-0F8604083425}"/>
              </a:ext>
            </a:extLst>
          </p:cNvPr>
          <p:cNvSpPr txBox="1"/>
          <p:nvPr/>
        </p:nvSpPr>
        <p:spPr>
          <a:xfrm>
            <a:off x="177096" y="10108646"/>
            <a:ext cx="7097911" cy="584775"/>
          </a:xfrm>
          <a:prstGeom prst="rect">
            <a:avLst/>
          </a:prstGeom>
          <a:noFill/>
        </p:spPr>
        <p:txBody>
          <a:bodyPr wrap="square" rtlCol="0">
            <a:spAutoFit/>
          </a:bodyPr>
          <a:lstStyle/>
          <a:p>
            <a:r>
              <a:rPr kumimoji="1" lang="en-US" altLang="ja-JP" sz="1100" dirty="0">
                <a:solidFill>
                  <a:srgbClr val="FF0000"/>
                </a:solidFill>
              </a:rPr>
              <a:t>〈</a:t>
            </a:r>
            <a:r>
              <a:rPr kumimoji="1" lang="ja-JP" altLang="en-US" sz="1100" dirty="0">
                <a:solidFill>
                  <a:srgbClr val="FF0000"/>
                </a:solidFill>
              </a:rPr>
              <a:t>申込み先</a:t>
            </a:r>
            <a:r>
              <a:rPr kumimoji="1" lang="en-US" altLang="ja-JP" sz="1100" dirty="0">
                <a:solidFill>
                  <a:srgbClr val="FF0000"/>
                </a:solidFill>
              </a:rPr>
              <a:t>〉</a:t>
            </a:r>
            <a:r>
              <a:rPr kumimoji="1" lang="ja-JP" altLang="en-US" sz="1100" dirty="0">
                <a:solidFill>
                  <a:srgbClr val="FF0000"/>
                </a:solidFill>
              </a:rPr>
              <a:t>高崎商工会議所　経営支援課（担当：高橋・佐藤）</a:t>
            </a:r>
            <a:endParaRPr kumimoji="1" lang="en-US" altLang="ja-JP" sz="1100" dirty="0">
              <a:solidFill>
                <a:srgbClr val="FF0000"/>
              </a:solidFill>
            </a:endParaRPr>
          </a:p>
          <a:p>
            <a:r>
              <a:rPr kumimoji="1" lang="ja-JP" altLang="en-US" sz="1100" dirty="0">
                <a:solidFill>
                  <a:srgbClr val="FF0000"/>
                </a:solidFill>
              </a:rPr>
              <a:t>　　　　　　</a:t>
            </a:r>
            <a:r>
              <a:rPr kumimoji="1" lang="en-US" altLang="ja-JP" sz="1100" dirty="0">
                <a:solidFill>
                  <a:srgbClr val="FF0000"/>
                </a:solidFill>
              </a:rPr>
              <a:t>TEL</a:t>
            </a:r>
            <a:r>
              <a:rPr kumimoji="1" lang="ja-JP" altLang="en-US" sz="1100" dirty="0">
                <a:solidFill>
                  <a:srgbClr val="FF0000"/>
                </a:solidFill>
              </a:rPr>
              <a:t>：</a:t>
            </a:r>
            <a:r>
              <a:rPr kumimoji="1" lang="en-US" altLang="ja-JP" sz="1100" dirty="0">
                <a:solidFill>
                  <a:srgbClr val="FF0000"/>
                </a:solidFill>
              </a:rPr>
              <a:t>027-361-5171</a:t>
            </a:r>
            <a:r>
              <a:rPr kumimoji="1" lang="ja-JP" altLang="en-US" sz="1100" dirty="0">
                <a:solidFill>
                  <a:srgbClr val="FF0000"/>
                </a:solidFill>
              </a:rPr>
              <a:t>　</a:t>
            </a:r>
            <a:r>
              <a:rPr kumimoji="1" lang="en-US" altLang="ja-JP" sz="1100" dirty="0">
                <a:solidFill>
                  <a:srgbClr val="FF0000"/>
                </a:solidFill>
              </a:rPr>
              <a:t>E-mail</a:t>
            </a:r>
            <a:r>
              <a:rPr kumimoji="1" lang="ja-JP" altLang="en-US" sz="1100" dirty="0">
                <a:solidFill>
                  <a:srgbClr val="FF0000"/>
                </a:solidFill>
              </a:rPr>
              <a:t>：</a:t>
            </a:r>
            <a:r>
              <a:rPr kumimoji="1" lang="en-US" altLang="ja-JP" sz="1100" dirty="0">
                <a:hlinkClick r:id="rId3"/>
              </a:rPr>
              <a:t>keieishien@takasakicci.or.jp</a:t>
            </a:r>
            <a:endParaRPr kumimoji="1" lang="en-US" altLang="ja-JP" sz="1100" dirty="0"/>
          </a:p>
          <a:p>
            <a:r>
              <a:rPr kumimoji="1" lang="en-US" altLang="ja-JP" sz="900" dirty="0"/>
              <a:t>〈</a:t>
            </a:r>
            <a:r>
              <a:rPr kumimoji="1" lang="ja-JP" altLang="en-US" sz="900" dirty="0"/>
              <a:t>主催</a:t>
            </a:r>
            <a:r>
              <a:rPr kumimoji="1" lang="en-US" altLang="ja-JP" sz="900" dirty="0"/>
              <a:t>〉</a:t>
            </a:r>
            <a:r>
              <a:rPr kumimoji="1" lang="ja-JP" altLang="en-US" sz="900" dirty="0"/>
              <a:t>東京商工会議所ビジネス交流センター</a:t>
            </a:r>
            <a:r>
              <a:rPr kumimoji="1" lang="ja-JP" altLang="en-US" sz="1000" dirty="0"/>
              <a:t>　</a:t>
            </a:r>
            <a:r>
              <a:rPr kumimoji="1" lang="en-US" altLang="ja-JP" sz="1000" dirty="0"/>
              <a:t>TEL</a:t>
            </a:r>
            <a:r>
              <a:rPr kumimoji="1" lang="ja-JP" altLang="en-US" sz="1000" dirty="0"/>
              <a:t>：</a:t>
            </a:r>
            <a:r>
              <a:rPr kumimoji="1" lang="en-US" altLang="ja-JP" sz="1000" dirty="0"/>
              <a:t>03-3283-7804</a:t>
            </a:r>
            <a:r>
              <a:rPr kumimoji="1" lang="ja-JP" altLang="en-US" sz="1000" dirty="0"/>
              <a:t>　</a:t>
            </a:r>
            <a:r>
              <a:rPr kumimoji="1" lang="en-US" altLang="ja-JP" sz="1000" dirty="0"/>
              <a:t>E-mail</a:t>
            </a:r>
            <a:r>
              <a:rPr kumimoji="1" lang="ja-JP" altLang="en-US" sz="1000" dirty="0"/>
              <a:t>：</a:t>
            </a:r>
            <a:r>
              <a:rPr kumimoji="1" lang="en-US" altLang="ja-JP" sz="1000" dirty="0"/>
              <a:t>bizkoryu@tokyo-cci.or.jp</a:t>
            </a:r>
            <a:r>
              <a:rPr kumimoji="1" lang="en-US" altLang="ja-JP" sz="900" dirty="0"/>
              <a:t> </a:t>
            </a:r>
            <a:r>
              <a:rPr kumimoji="1" lang="ja-JP" altLang="en-US" sz="900" dirty="0"/>
              <a:t>　</a:t>
            </a:r>
            <a:r>
              <a:rPr kumimoji="1" lang="en-US" altLang="ja-JP" sz="900" dirty="0"/>
              <a:t>〈</a:t>
            </a:r>
            <a:r>
              <a:rPr kumimoji="1" lang="ja-JP" altLang="en-US" sz="900" dirty="0"/>
              <a:t>協力</a:t>
            </a:r>
            <a:r>
              <a:rPr kumimoji="1" lang="en-US" altLang="ja-JP" sz="900" dirty="0"/>
              <a:t>〉</a:t>
            </a:r>
            <a:r>
              <a:rPr kumimoji="1" lang="ja-JP" altLang="en-US" sz="900" dirty="0"/>
              <a:t>日本商工会議所</a:t>
            </a:r>
          </a:p>
        </p:txBody>
      </p:sp>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2009</TotalTime>
  <Words>870</Words>
  <Application>Microsoft Office PowerPoint</Application>
  <PresentationFormat>ユーザー設定</PresentationFormat>
  <Paragraphs>92</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総務課 高崎商工会議所</cp:lastModifiedBy>
  <cp:revision>255</cp:revision>
  <cp:lastPrinted>2024-07-08T06:06:51Z</cp:lastPrinted>
  <dcterms:created xsi:type="dcterms:W3CDTF">2019-10-15T07:51:00Z</dcterms:created>
  <dcterms:modified xsi:type="dcterms:W3CDTF">2025-01-16T05:50:30Z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